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8" r:id="rId6"/>
    <p:sldId id="265" r:id="rId7"/>
    <p:sldId id="270" r:id="rId8"/>
    <p:sldId id="279" r:id="rId9"/>
    <p:sldId id="266" r:id="rId10"/>
    <p:sldId id="278" r:id="rId11"/>
    <p:sldId id="269" r:id="rId12"/>
    <p:sldId id="271" r:id="rId13"/>
    <p:sldId id="259" r:id="rId14"/>
    <p:sldId id="277" r:id="rId15"/>
  </p:sldIdLst>
  <p:sldSz cx="18288000" cy="10287000"/>
  <p:notesSz cx="6858000" cy="9144000"/>
  <p:embeddedFontLst>
    <p:embeddedFont>
      <p:font typeface="Cambria Math" panose="02040503050406030204" pitchFamily="18" charset="0"/>
      <p:regular r:id="rId16"/>
    </p:embeddedFont>
    <p:embeddedFont>
      <p:font typeface="Ink Free" panose="03080402000500000000" pitchFamily="66" charset="0"/>
      <p:regular r:id="rId17"/>
    </p:embeddedFont>
    <p:embeddedFont>
      <p:font typeface="Lilita One" panose="020B0604020202020204" charset="0"/>
      <p:regular r:id="rId18"/>
    </p:embeddedFont>
    <p:embeddedFont>
      <p:font typeface="Public Sans" panose="020B0604020202020204" charset="0"/>
      <p:regular r:id="rId19"/>
    </p:embeddedFont>
    <p:embeddedFont>
      <p:font typeface="Public Sans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5A8"/>
    <a:srgbClr val="CADCE8"/>
    <a:srgbClr val="C6D4E8"/>
    <a:srgbClr val="D0D1D6"/>
    <a:srgbClr val="C4CFD3"/>
    <a:srgbClr val="C6CBC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12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9.svg"/><Relationship Id="rId4" Type="http://schemas.openxmlformats.org/officeDocument/2006/relationships/image" Target="../media/image15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10" Type="http://schemas.openxmlformats.org/officeDocument/2006/relationships/image" Target="../media/image7.svg"/><Relationship Id="rId4" Type="http://schemas.openxmlformats.org/officeDocument/2006/relationships/image" Target="../media/image23.gif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4517718" y="-49266"/>
            <a:ext cx="9252564" cy="10385531"/>
          </a:xfrm>
          <a:custGeom>
            <a:avLst/>
            <a:gdLst/>
            <a:ahLst/>
            <a:cxnLst/>
            <a:rect l="l" t="t" r="r" b="b"/>
            <a:pathLst>
              <a:path w="9252564" h="10385531">
                <a:moveTo>
                  <a:pt x="0" y="0"/>
                </a:moveTo>
                <a:lnTo>
                  <a:pt x="9252564" y="0"/>
                </a:lnTo>
                <a:lnTo>
                  <a:pt x="9252564" y="10385532"/>
                </a:lnTo>
                <a:lnTo>
                  <a:pt x="0" y="1038553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/>
          <p:nvPr/>
        </p:nvSpPr>
        <p:spPr>
          <a:xfrm>
            <a:off x="2743200" y="3157926"/>
            <a:ext cx="12117984" cy="4163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132"/>
              </a:lnSpc>
            </a:pPr>
            <a:r>
              <a:rPr lang="en-US" sz="1100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MATEMAATTISTEN AINEIDEN LUOKKA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57997" y="7045593"/>
            <a:ext cx="764337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Nurmon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yläkoulu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6" name="Freeform 6"/>
          <p:cNvSpPr/>
          <p:nvPr/>
        </p:nvSpPr>
        <p:spPr>
          <a:xfrm rot="-2980433">
            <a:off x="-314335" y="-162205"/>
            <a:ext cx="4322137" cy="3960649"/>
          </a:xfrm>
          <a:custGeom>
            <a:avLst/>
            <a:gdLst/>
            <a:ahLst/>
            <a:cxnLst/>
            <a:rect l="l" t="t" r="r" b="b"/>
            <a:pathLst>
              <a:path w="4322137" h="3960649">
                <a:moveTo>
                  <a:pt x="0" y="0"/>
                </a:moveTo>
                <a:lnTo>
                  <a:pt x="4322137" y="0"/>
                </a:lnTo>
                <a:lnTo>
                  <a:pt x="4322137" y="3960649"/>
                </a:lnTo>
                <a:lnTo>
                  <a:pt x="0" y="3960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 rot="-529260">
            <a:off x="14460442" y="6332790"/>
            <a:ext cx="4479231" cy="3632250"/>
          </a:xfrm>
          <a:custGeom>
            <a:avLst/>
            <a:gdLst/>
            <a:ahLst/>
            <a:cxnLst/>
            <a:rect l="l" t="t" r="r" b="b"/>
            <a:pathLst>
              <a:path w="4479231" h="3632250">
                <a:moveTo>
                  <a:pt x="0" y="0"/>
                </a:moveTo>
                <a:lnTo>
                  <a:pt x="4479231" y="0"/>
                </a:lnTo>
                <a:lnTo>
                  <a:pt x="4479231" y="3632250"/>
                </a:lnTo>
                <a:lnTo>
                  <a:pt x="0" y="3632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 rot="1653445">
            <a:off x="-557344" y="6368743"/>
            <a:ext cx="4131923" cy="3192850"/>
          </a:xfrm>
          <a:custGeom>
            <a:avLst/>
            <a:gdLst/>
            <a:ahLst/>
            <a:cxnLst/>
            <a:rect l="l" t="t" r="r" b="b"/>
            <a:pathLst>
              <a:path w="4131923" h="3192850">
                <a:moveTo>
                  <a:pt x="0" y="0"/>
                </a:moveTo>
                <a:lnTo>
                  <a:pt x="4131923" y="0"/>
                </a:lnTo>
                <a:lnTo>
                  <a:pt x="4131923" y="3192850"/>
                </a:lnTo>
                <a:lnTo>
                  <a:pt x="0" y="31928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 rot="-891616">
            <a:off x="14408698" y="559623"/>
            <a:ext cx="3002392" cy="3867250"/>
          </a:xfrm>
          <a:custGeom>
            <a:avLst/>
            <a:gdLst/>
            <a:ahLst/>
            <a:cxnLst/>
            <a:rect l="l" t="t" r="r" b="b"/>
            <a:pathLst>
              <a:path w="3002392" h="3867250">
                <a:moveTo>
                  <a:pt x="0" y="0"/>
                </a:moveTo>
                <a:lnTo>
                  <a:pt x="3002392" y="0"/>
                </a:lnTo>
                <a:lnTo>
                  <a:pt x="3002392" y="3867250"/>
                </a:lnTo>
                <a:lnTo>
                  <a:pt x="0" y="3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1"/>
    </mc:Choice>
    <mc:Fallback xmlns="">
      <p:transition spd="slow" advTm="71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5709" y="-93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3" name="Freeform 3"/>
          <p:cNvSpPr/>
          <p:nvPr/>
        </p:nvSpPr>
        <p:spPr>
          <a:xfrm>
            <a:off x="295709" y="511885"/>
            <a:ext cx="8520662" cy="4833539"/>
          </a:xfrm>
          <a:custGeom>
            <a:avLst/>
            <a:gdLst/>
            <a:ahLst/>
            <a:cxnLst/>
            <a:rect l="l" t="t" r="r" b="b"/>
            <a:pathLst>
              <a:path w="8520662" h="4833539">
                <a:moveTo>
                  <a:pt x="0" y="0"/>
                </a:moveTo>
                <a:lnTo>
                  <a:pt x="8520662" y="0"/>
                </a:lnTo>
                <a:lnTo>
                  <a:pt x="8520662" y="4833539"/>
                </a:lnTo>
                <a:lnTo>
                  <a:pt x="0" y="483353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 flipH="1">
            <a:off x="9471629" y="511885"/>
            <a:ext cx="8520662" cy="4833539"/>
          </a:xfrm>
          <a:custGeom>
            <a:avLst/>
            <a:gdLst/>
            <a:ahLst/>
            <a:cxnLst/>
            <a:rect l="l" t="t" r="r" b="b"/>
            <a:pathLst>
              <a:path w="8520662" h="4833539">
                <a:moveTo>
                  <a:pt x="8520662" y="0"/>
                </a:moveTo>
                <a:lnTo>
                  <a:pt x="0" y="0"/>
                </a:lnTo>
                <a:lnTo>
                  <a:pt x="0" y="4833539"/>
                </a:lnTo>
                <a:lnTo>
                  <a:pt x="8520662" y="4833539"/>
                </a:lnTo>
                <a:lnTo>
                  <a:pt x="8520662" y="0"/>
                </a:ln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AutoShape 5"/>
          <p:cNvSpPr/>
          <p:nvPr/>
        </p:nvSpPr>
        <p:spPr>
          <a:xfrm>
            <a:off x="-1475062" y="5955187"/>
            <a:ext cx="21893382" cy="0"/>
          </a:xfrm>
          <a:prstGeom prst="line">
            <a:avLst/>
          </a:prstGeom>
          <a:ln w="142875" cap="rnd">
            <a:solidFill>
              <a:srgbClr val="0915A8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4014114" y="2803482"/>
            <a:ext cx="9969880" cy="922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9400" dirty="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KUINKA HAETAAN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01425" y="5161547"/>
            <a:ext cx="1614488" cy="161448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0094" y="7554020"/>
            <a:ext cx="3606488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endParaRPr lang="en-US" sz="2600" b="1" dirty="0">
              <a:solidFill>
                <a:srgbClr val="02010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ctr">
              <a:lnSpc>
                <a:spcPts val="2730"/>
              </a:lnSpc>
            </a:pPr>
            <a:r>
              <a:rPr lang="en-US" sz="2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13.1. -22.1.2026 </a:t>
            </a:r>
            <a:r>
              <a:rPr lang="en-US" sz="24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välisenä</a:t>
            </a:r>
            <a:r>
              <a:rPr lang="en-US" sz="24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aikana</a:t>
            </a:r>
            <a:endParaRPr lang="en-US" sz="2400" dirty="0">
              <a:solidFill>
                <a:srgbClr val="020101"/>
              </a:solidFill>
              <a:latin typeface="Public Sans"/>
              <a:ea typeface="Public Sans"/>
              <a:cs typeface="Public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0094" y="6851714"/>
            <a:ext cx="3606488" cy="1036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Tee </a:t>
            </a: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toissijainen</a:t>
            </a: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haku</a:t>
            </a: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Wilmassa</a:t>
            </a: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!</a:t>
            </a:r>
            <a:endParaRPr lang="en-US" sz="32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837375" y="5065132"/>
            <a:ext cx="1614488" cy="1690168"/>
            <a:chOff x="0" y="-38100"/>
            <a:chExt cx="812800" cy="8509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56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519313" y="7941271"/>
            <a:ext cx="346154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Torstaina</a:t>
            </a:r>
            <a:r>
              <a:rPr lang="en-US" sz="2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29.1.2026 </a:t>
            </a:r>
            <a:r>
              <a:rPr lang="en-US" sz="2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klo</a:t>
            </a:r>
            <a:r>
              <a:rPr lang="en-US" sz="2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8-10 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on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pääsykoe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Nurmon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yläkoululla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endParaRPr lang="en-US" sz="2600" dirty="0">
              <a:solidFill>
                <a:srgbClr val="020101"/>
              </a:solidFill>
              <a:latin typeface="Public Sans"/>
              <a:ea typeface="Public Sans"/>
              <a:cs typeface="Public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603404" y="6776035"/>
            <a:ext cx="3461542" cy="1036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Osallistu</a:t>
            </a: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pääsykokeeseen</a:t>
            </a:r>
            <a:endParaRPr lang="en-US" sz="32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8346485" y="5140811"/>
            <a:ext cx="1614488" cy="1614487"/>
            <a:chOff x="661771" y="-501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661771" y="-501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37971" y="3824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03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374582" y="8103021"/>
            <a:ext cx="291484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4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Koskee</a:t>
            </a:r>
            <a:r>
              <a:rPr lang="en-US" sz="24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vain </a:t>
            </a:r>
            <a:r>
              <a:rPr lang="en-US" sz="24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Nurmon</a:t>
            </a:r>
            <a:r>
              <a:rPr lang="en-US" sz="24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koulualueen</a:t>
            </a:r>
            <a:r>
              <a:rPr lang="en-US" sz="24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ulkopuolelta</a:t>
            </a:r>
            <a:r>
              <a:rPr lang="en-US" sz="24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hakevia</a:t>
            </a:r>
            <a:r>
              <a: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/>
              <p:cNvSpPr txBox="1"/>
              <p:nvPr/>
            </p:nvSpPr>
            <p:spPr>
              <a:xfrm>
                <a:off x="11222182" y="7237045"/>
                <a:ext cx="3067240" cy="53860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16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rgbClr val="0915A8"/>
                              </a:solidFill>
                              <a:latin typeface="Cambria Math" panose="02040503050406030204" pitchFamily="18" charset="0"/>
                              <a:sym typeface="Public Sans Bold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3200" b="1" i="1" smtClean="0">
                                  <a:solidFill>
                                    <a:srgbClr val="0915A8"/>
                                  </a:solidFill>
                                  <a:latin typeface="Cambria Math" panose="02040503050406030204" pitchFamily="18" charset="0"/>
                                  <a:sym typeface="Public Sans Bold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dirty="0">
                                  <a:solidFill>
                                    <a:srgbClr val="0915A8"/>
                                  </a:solidFill>
                                  <a:latin typeface="Public Sans Bold"/>
                                  <a:ea typeface="Public Sans Bold"/>
                                  <a:cs typeface="Public Sans Bold"/>
                                  <a:sym typeface="Public Sans Bold"/>
                                </a:rPr>
                                <m:t>L</m:t>
                              </m:r>
                              <m:r>
                                <m:rPr>
                                  <m:nor/>
                                </m:rPr>
                                <a:rPr lang="en-US" sz="3200" b="1" dirty="0">
                                  <a:solidFill>
                                    <a:srgbClr val="0915A8"/>
                                  </a:solidFill>
                                  <a:latin typeface="Public Sans Bold"/>
                                  <a:ea typeface="Public Sans Bold"/>
                                  <a:cs typeface="Public Sans Bold"/>
                                  <a:sym typeface="Public Sans Bold"/>
                                </a:rPr>
                                <m:t>ä</m:t>
                              </m:r>
                              <m:r>
                                <m:rPr>
                                  <m:nor/>
                                </m:rPr>
                                <a:rPr lang="en-US" sz="3200" b="1" dirty="0">
                                  <a:solidFill>
                                    <a:srgbClr val="0915A8"/>
                                  </a:solidFill>
                                  <a:latin typeface="Public Sans Bold"/>
                                  <a:ea typeface="Public Sans Bold"/>
                                  <a:cs typeface="Public Sans Bold"/>
                                  <a:sym typeface="Public Sans Bold"/>
                                </a:rPr>
                                <m:t>het</m:t>
                              </m:r>
                              <m:r>
                                <m:rPr>
                                  <m:nor/>
                                </m:rPr>
                                <a:rPr lang="en-US" sz="3200" b="1" dirty="0">
                                  <a:solidFill>
                                    <a:srgbClr val="0915A8"/>
                                  </a:solidFill>
                                  <a:latin typeface="Public Sans Bold"/>
                                  <a:ea typeface="Public Sans Bold"/>
                                  <a:cs typeface="Public Sans Bold"/>
                                  <a:sym typeface="Public Sans Bold"/>
                                </a:rPr>
                                <m:t>ä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dirty="0">
                                  <a:solidFill>
                                    <a:srgbClr val="0915A8"/>
                                  </a:solidFill>
                                  <a:latin typeface="Public Sans Bold"/>
                                  <a:ea typeface="Public Sans Bold"/>
                                  <a:cs typeface="Public Sans Bold"/>
                                  <a:sym typeface="Public Sans Bold"/>
                                </a:rPr>
                                <m:t>todistu</m:t>
                              </m:r>
                              <m:r>
                                <a:rPr lang="fi-FI" sz="3200" b="1" i="1" dirty="0" smtClean="0">
                                  <a:solidFill>
                                    <a:srgbClr val="0915A8"/>
                                  </a:solidFill>
                                  <a:latin typeface="Cambria Math" panose="02040503050406030204" pitchFamily="18" charset="0"/>
                                  <a:ea typeface="Public Sans Bold"/>
                                  <a:cs typeface="Public Sans Bold"/>
                                  <a:sym typeface="Public Sans Bold"/>
                                </a:rPr>
                                <m:t>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endParaRPr>
              </a:p>
            </p:txBody>
          </p:sp>
        </mc:Choice>
        <mc:Fallback xmlns="">
          <p:sp>
            <p:nvSpPr>
              <p:cNvPr id="21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182" y="7237045"/>
                <a:ext cx="3067240" cy="538609"/>
              </a:xfrm>
              <a:prstGeom prst="rect">
                <a:avLst/>
              </a:prstGeom>
              <a:blipFill>
                <a:blip r:embed="rId5"/>
                <a:stretch>
                  <a:fillRect t="-77528" b="-3146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2"/>
          <p:cNvGrpSpPr/>
          <p:nvPr/>
        </p:nvGrpSpPr>
        <p:grpSpPr>
          <a:xfrm>
            <a:off x="11935816" y="5158358"/>
            <a:ext cx="1614488" cy="161448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56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289422" y="7506349"/>
            <a:ext cx="346154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Tieto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luokkaan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valituista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tulee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maalis-huhtikuussa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398996" y="6802575"/>
            <a:ext cx="3309562" cy="498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Odota</a:t>
            </a: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tuloksia</a:t>
            </a:r>
            <a:endParaRPr lang="en-US" sz="32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0A84BCFE-67E8-C2DC-1008-4F72C02D3333}"/>
              </a:ext>
            </a:extLst>
          </p:cNvPr>
          <p:cNvSpPr txBox="1"/>
          <p:nvPr/>
        </p:nvSpPr>
        <p:spPr>
          <a:xfrm>
            <a:off x="4036582" y="8041298"/>
            <a:ext cx="34956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latin typeface="Public Sans" panose="020B0604020202020204" charset="0"/>
              </a:rPr>
              <a:t>Nurmon yläkoulun kotisivuilla </a:t>
            </a:r>
          </a:p>
          <a:p>
            <a:pPr algn="ctr"/>
            <a:r>
              <a:rPr lang="en-US" sz="24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13.1. -22.1.2026 </a:t>
            </a:r>
            <a:r>
              <a:rPr lang="en-US" sz="20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välisenä</a:t>
            </a:r>
            <a:r>
              <a:rPr lang="en-US" sz="20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aikana</a:t>
            </a:r>
            <a:endParaRPr lang="en-US" sz="2000" dirty="0">
              <a:solidFill>
                <a:srgbClr val="020101"/>
              </a:solidFill>
              <a:latin typeface="Public Sans"/>
              <a:ea typeface="Public Sans"/>
              <a:cs typeface="Public Sans"/>
            </a:endParaRPr>
          </a:p>
          <a:p>
            <a:endParaRPr lang="fi-FI" sz="2400" dirty="0">
              <a:latin typeface="Public Sans" panose="020B0604020202020204" charset="0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85D56E8-ADFB-AF8A-7AE8-B5548CA47A7F}"/>
              </a:ext>
            </a:extLst>
          </p:cNvPr>
          <p:cNvSpPr txBox="1"/>
          <p:nvPr/>
        </p:nvSpPr>
        <p:spPr>
          <a:xfrm>
            <a:off x="3756149" y="6691620"/>
            <a:ext cx="3737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rgbClr val="0915A8"/>
                </a:solidFill>
                <a:latin typeface="Public Sans Bold" panose="020B0604020202020204" charset="0"/>
              </a:rPr>
              <a:t>Täytä hakemuksen</a:t>
            </a:r>
          </a:p>
          <a:p>
            <a:pPr algn="ctr"/>
            <a:r>
              <a:rPr lang="fi-FI" sz="3200" b="1" dirty="0">
                <a:solidFill>
                  <a:srgbClr val="0915A8"/>
                </a:solidFill>
                <a:latin typeface="Public Sans Bold" panose="020B0604020202020204" charset="0"/>
              </a:rPr>
              <a:t>lisäliite</a:t>
            </a:r>
            <a:endParaRPr lang="fi-FI" sz="3200" dirty="0"/>
          </a:p>
        </p:txBody>
      </p:sp>
      <p:sp>
        <p:nvSpPr>
          <p:cNvPr id="32" name="Vuokaaviosymboli: Liitin 31">
            <a:extLst>
              <a:ext uri="{FF2B5EF4-FFF2-40B4-BE49-F238E27FC236}">
                <a16:creationId xmlns:a16="http://schemas.microsoft.com/office/drawing/2014/main" id="{218698ED-C328-B403-7E61-CF2B3EC8FBD7}"/>
              </a:ext>
            </a:extLst>
          </p:cNvPr>
          <p:cNvSpPr/>
          <p:nvPr/>
        </p:nvSpPr>
        <p:spPr>
          <a:xfrm>
            <a:off x="15120729" y="5116266"/>
            <a:ext cx="1614488" cy="1614487"/>
          </a:xfrm>
          <a:prstGeom prst="flowChartConnector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5600" dirty="0">
                <a:latin typeface="Lilita One" panose="020B0604020202020204" charset="0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8"/>
    </mc:Choice>
    <mc:Fallback xmlns="">
      <p:transition spd="slow" advTm="1411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907055" y="5849807"/>
            <a:ext cx="11151473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200" b="1" err="1">
                <a:solidFill>
                  <a:srgbClr val="191919"/>
                </a:solidFill>
                <a:latin typeface="Public Sans"/>
                <a:ea typeface="Public Sans"/>
                <a:cs typeface="Public Sans"/>
              </a:rPr>
              <a:t>Tervetuloa</a:t>
            </a:r>
            <a:r>
              <a:rPr lang="en-US" sz="6200" b="1">
                <a:solidFill>
                  <a:srgbClr val="191919"/>
                </a:solidFill>
                <a:latin typeface="Public Sans"/>
                <a:ea typeface="Public Sans"/>
                <a:cs typeface="Public Sans"/>
              </a:rPr>
              <a:t>!</a:t>
            </a:r>
            <a:endParaRPr lang="en-US" sz="6200" b="1">
              <a:solidFill>
                <a:srgbClr val="191919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/>
            <a:r>
              <a:rPr lang="en-US" sz="4800" b="1">
                <a:solidFill>
                  <a:srgbClr val="191919"/>
                </a:solidFill>
                <a:latin typeface="Public Sans"/>
                <a:ea typeface="Public Sans"/>
                <a:cs typeface="Public Sans"/>
                <a:sym typeface="Public Sans"/>
              </a:rPr>
              <a:t>hanna.laaksoharju@opetus.seinajoki.fi</a:t>
            </a:r>
            <a:endParaRPr lang="en-US"/>
          </a:p>
        </p:txBody>
      </p:sp>
      <p:sp>
        <p:nvSpPr>
          <p:cNvPr id="5" name="Freeform 5"/>
          <p:cNvSpPr/>
          <p:nvPr/>
        </p:nvSpPr>
        <p:spPr>
          <a:xfrm rot="20422470">
            <a:off x="11422637" y="2027425"/>
            <a:ext cx="7061750" cy="6603091"/>
          </a:xfrm>
          <a:custGeom>
            <a:avLst/>
            <a:gdLst/>
            <a:ahLst/>
            <a:cxnLst/>
            <a:rect l="l" t="t" r="r" b="b"/>
            <a:pathLst>
              <a:path w="8769364" h="6919825">
                <a:moveTo>
                  <a:pt x="0" y="0"/>
                </a:moveTo>
                <a:lnTo>
                  <a:pt x="8769364" y="0"/>
                </a:lnTo>
                <a:lnTo>
                  <a:pt x="8769364" y="6919825"/>
                </a:lnTo>
                <a:lnTo>
                  <a:pt x="0" y="691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>
            <a:off x="4400892" y="-1424619"/>
            <a:ext cx="4906639" cy="4906639"/>
          </a:xfrm>
          <a:custGeom>
            <a:avLst/>
            <a:gdLst/>
            <a:ahLst/>
            <a:cxnLst/>
            <a:rect l="l" t="t" r="r" b="b"/>
            <a:pathLst>
              <a:path w="4906639" h="4906639">
                <a:moveTo>
                  <a:pt x="0" y="0"/>
                </a:moveTo>
                <a:lnTo>
                  <a:pt x="4906639" y="0"/>
                </a:lnTo>
                <a:lnTo>
                  <a:pt x="4906639" y="4906638"/>
                </a:lnTo>
                <a:lnTo>
                  <a:pt x="0" y="4906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 rot="1427813">
            <a:off x="11225696" y="614591"/>
            <a:ext cx="1813569" cy="2335979"/>
          </a:xfrm>
          <a:custGeom>
            <a:avLst/>
            <a:gdLst/>
            <a:ahLst/>
            <a:cxnLst/>
            <a:rect l="l" t="t" r="r" b="b"/>
            <a:pathLst>
              <a:path w="1813569" h="2335979">
                <a:moveTo>
                  <a:pt x="0" y="0"/>
                </a:moveTo>
                <a:lnTo>
                  <a:pt x="1813569" y="0"/>
                </a:lnTo>
                <a:lnTo>
                  <a:pt x="1813569" y="2335979"/>
                </a:lnTo>
                <a:lnTo>
                  <a:pt x="0" y="2335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 rot="-659809">
            <a:off x="560070" y="2321807"/>
            <a:ext cx="3002902" cy="2320424"/>
          </a:xfrm>
          <a:custGeom>
            <a:avLst/>
            <a:gdLst/>
            <a:ahLst/>
            <a:cxnLst/>
            <a:rect l="l" t="t" r="r" b="b"/>
            <a:pathLst>
              <a:path w="3002902" h="2320424">
                <a:moveTo>
                  <a:pt x="0" y="0"/>
                </a:moveTo>
                <a:lnTo>
                  <a:pt x="3002902" y="0"/>
                </a:lnTo>
                <a:lnTo>
                  <a:pt x="3002902" y="2320424"/>
                </a:lnTo>
                <a:lnTo>
                  <a:pt x="0" y="23204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>
            <a:off x="2210134" y="7654197"/>
            <a:ext cx="5105400" cy="3657600"/>
          </a:xfrm>
          <a:custGeom>
            <a:avLst/>
            <a:gdLst/>
            <a:ahLst/>
            <a:cxnLst/>
            <a:rect l="l" t="t" r="r" b="b"/>
            <a:pathLst>
              <a:path w="2549958" h="2225418">
                <a:moveTo>
                  <a:pt x="0" y="0"/>
                </a:moveTo>
                <a:lnTo>
                  <a:pt x="2549958" y="0"/>
                </a:lnTo>
                <a:lnTo>
                  <a:pt x="2549958" y="2225417"/>
                </a:lnTo>
                <a:lnTo>
                  <a:pt x="0" y="22254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>
            <a:off x="14957451" y="-483887"/>
            <a:ext cx="2301849" cy="2008887"/>
          </a:xfrm>
          <a:custGeom>
            <a:avLst/>
            <a:gdLst/>
            <a:ahLst/>
            <a:cxnLst/>
            <a:rect l="l" t="t" r="r" b="b"/>
            <a:pathLst>
              <a:path w="2301849" h="2008887">
                <a:moveTo>
                  <a:pt x="0" y="0"/>
                </a:moveTo>
                <a:lnTo>
                  <a:pt x="2301849" y="0"/>
                </a:lnTo>
                <a:lnTo>
                  <a:pt x="2301849" y="2008887"/>
                </a:lnTo>
                <a:lnTo>
                  <a:pt x="0" y="2008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"/>
    </mc:Choice>
    <mc:Fallback xmlns="">
      <p:transition spd="slow" advTm="812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133660" y="4227629"/>
            <a:ext cx="7535340" cy="6630871"/>
          </a:xfrm>
          <a:custGeom>
            <a:avLst/>
            <a:gdLst/>
            <a:ahLst/>
            <a:cxnLst/>
            <a:rect l="l" t="t" r="r" b="b"/>
            <a:pathLst>
              <a:path w="10290297" h="10290297">
                <a:moveTo>
                  <a:pt x="0" y="0"/>
                </a:moveTo>
                <a:lnTo>
                  <a:pt x="10290297" y="0"/>
                </a:lnTo>
                <a:lnTo>
                  <a:pt x="10290297" y="10290297"/>
                </a:lnTo>
                <a:lnTo>
                  <a:pt x="0" y="1029029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3388EE2-8F22-1F27-CF3D-B47EC7AEDA18}"/>
              </a:ext>
            </a:extLst>
          </p:cNvPr>
          <p:cNvSpPr/>
          <p:nvPr/>
        </p:nvSpPr>
        <p:spPr>
          <a:xfrm rot="7093783">
            <a:off x="428254" y="1083003"/>
            <a:ext cx="2438696" cy="2043195"/>
          </a:xfrm>
          <a:custGeom>
            <a:avLst/>
            <a:gdLst/>
            <a:ahLst/>
            <a:cxnLst/>
            <a:rect l="l" t="t" r="r" b="b"/>
            <a:pathLst>
              <a:path w="1672374" h="1532503">
                <a:moveTo>
                  <a:pt x="0" y="0"/>
                </a:moveTo>
                <a:lnTo>
                  <a:pt x="1672375" y="0"/>
                </a:lnTo>
                <a:lnTo>
                  <a:pt x="1672375" y="1532503"/>
                </a:lnTo>
                <a:lnTo>
                  <a:pt x="0" y="1532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0315A73D-0DEE-2AF4-31B8-558996E91E7D}"/>
              </a:ext>
            </a:extLst>
          </p:cNvPr>
          <p:cNvSpPr/>
          <p:nvPr/>
        </p:nvSpPr>
        <p:spPr>
          <a:xfrm>
            <a:off x="10564655" y="1376141"/>
            <a:ext cx="6858000" cy="3005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400" b="1">
                <a:solidFill>
                  <a:schemeClr val="tx1"/>
                </a:solidFill>
                <a:latin typeface="Public Sans" panose="020B0604020202020204" charset="0"/>
              </a:rPr>
              <a:t>Luodaan hyvää pohjaa ja laskurutiinia lukion opintoja varten.</a:t>
            </a:r>
          </a:p>
        </p:txBody>
      </p:sp>
      <p:sp>
        <p:nvSpPr>
          <p:cNvPr id="5" name="Freeform 5"/>
          <p:cNvSpPr/>
          <p:nvPr/>
        </p:nvSpPr>
        <p:spPr>
          <a:xfrm rot="-1374306">
            <a:off x="4702290" y="-1369571"/>
            <a:ext cx="6252866" cy="4720343"/>
          </a:xfrm>
          <a:custGeom>
            <a:avLst/>
            <a:gdLst/>
            <a:ahLst/>
            <a:cxnLst/>
            <a:rect l="l" t="t" r="r" b="b"/>
            <a:pathLst>
              <a:path w="6217010" h="4905786">
                <a:moveTo>
                  <a:pt x="0" y="0"/>
                </a:moveTo>
                <a:lnTo>
                  <a:pt x="6217011" y="0"/>
                </a:lnTo>
                <a:lnTo>
                  <a:pt x="6217011" y="4905786"/>
                </a:lnTo>
                <a:lnTo>
                  <a:pt x="0" y="4905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E347513-583A-DA6C-6A63-28879B614D86}"/>
              </a:ext>
            </a:extLst>
          </p:cNvPr>
          <p:cNvSpPr/>
          <p:nvPr/>
        </p:nvSpPr>
        <p:spPr>
          <a:xfrm rot="18203199">
            <a:off x="6770730" y="7516481"/>
            <a:ext cx="3352800" cy="2937570"/>
          </a:xfrm>
          <a:custGeom>
            <a:avLst/>
            <a:gdLst/>
            <a:ahLst/>
            <a:cxnLst/>
            <a:rect l="l" t="t" r="r" b="b"/>
            <a:pathLst>
              <a:path w="1672374" h="1532503">
                <a:moveTo>
                  <a:pt x="0" y="0"/>
                </a:moveTo>
                <a:lnTo>
                  <a:pt x="1672375" y="0"/>
                </a:lnTo>
                <a:lnTo>
                  <a:pt x="1672375" y="1532503"/>
                </a:lnTo>
                <a:lnTo>
                  <a:pt x="0" y="1532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210EDF33-FE42-C8A3-109F-096373D87C2D}"/>
              </a:ext>
            </a:extLst>
          </p:cNvPr>
          <p:cNvSpPr/>
          <p:nvPr/>
        </p:nvSpPr>
        <p:spPr>
          <a:xfrm>
            <a:off x="609600" y="2247900"/>
            <a:ext cx="9144000" cy="4800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Luokalle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kootaan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yhteen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matemaattisista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aineista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kiinnostuneita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oppilaita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jotta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voidaan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opiskella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peruskoulun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oppisisältöjä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syvemmin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kuin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muilla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luokilla</a:t>
            </a:r>
            <a:r>
              <a:rPr lang="en-US" sz="4000" b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4894540">
            <a:off x="189678" y="6816878"/>
            <a:ext cx="5109214" cy="4143108"/>
          </a:xfrm>
          <a:custGeom>
            <a:avLst/>
            <a:gdLst/>
            <a:ahLst/>
            <a:cxnLst/>
            <a:rect l="l" t="t" r="r" b="b"/>
            <a:pathLst>
              <a:path w="5109214" h="4143108">
                <a:moveTo>
                  <a:pt x="0" y="0"/>
                </a:moveTo>
                <a:lnTo>
                  <a:pt x="5109214" y="0"/>
                </a:lnTo>
                <a:lnTo>
                  <a:pt x="5109214" y="4143108"/>
                </a:lnTo>
                <a:lnTo>
                  <a:pt x="0" y="4143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381119" y="2563890"/>
            <a:ext cx="5660982" cy="2481442"/>
            <a:chOff x="0" y="0"/>
            <a:chExt cx="1490958" cy="185062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22970" y="4731252"/>
            <a:ext cx="2123494" cy="1082700"/>
            <a:chOff x="0" y="-57150"/>
            <a:chExt cx="2831325" cy="1443599"/>
          </a:xfrm>
        </p:grpSpPr>
        <p:sp>
          <p:nvSpPr>
            <p:cNvPr id="8" name="TextBox 8"/>
            <p:cNvSpPr txBox="1"/>
            <p:nvPr/>
          </p:nvSpPr>
          <p:spPr>
            <a:xfrm>
              <a:off x="969342" y="-57150"/>
              <a:ext cx="878292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1819"/>
              <a:ext cx="864483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66842" y="851819"/>
              <a:ext cx="864483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6300" y="4348340"/>
            <a:ext cx="1448987" cy="1534767"/>
            <a:chOff x="0" y="-66675"/>
            <a:chExt cx="2614378" cy="2993733"/>
          </a:xfrm>
        </p:grpSpPr>
        <p:sp>
          <p:nvSpPr>
            <p:cNvPr id="15" name="TextBox 15"/>
            <p:cNvSpPr txBox="1"/>
            <p:nvPr/>
          </p:nvSpPr>
          <p:spPr>
            <a:xfrm>
              <a:off x="931703" y="1028889"/>
              <a:ext cx="750530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53171" y="-66675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53171" y="2126463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306837" y="1028884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28884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278495" y="3680795"/>
            <a:ext cx="1136393" cy="32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endParaRPr lang="en-US" sz="2100" b="1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23304" y="3546975"/>
            <a:ext cx="4374565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5000" b="1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Matematiikka</a:t>
            </a:r>
            <a:endParaRPr lang="en-US" sz="5000" b="1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296269" y="2563890"/>
            <a:ext cx="5660982" cy="2481441"/>
            <a:chOff x="0" y="0"/>
            <a:chExt cx="1490958" cy="18506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934200" y="3565923"/>
            <a:ext cx="4023134" cy="5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5000" b="1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Fysiikka</a:t>
            </a:r>
            <a:endParaRPr lang="en-US" sz="5000" b="1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6916233" y="4623275"/>
            <a:ext cx="2363531" cy="2165854"/>
          </a:xfrm>
          <a:custGeom>
            <a:avLst/>
            <a:gdLst/>
            <a:ahLst/>
            <a:cxnLst/>
            <a:rect l="l" t="t" r="r" b="b"/>
            <a:pathLst>
              <a:path w="2363531" h="2165854">
                <a:moveTo>
                  <a:pt x="0" y="0"/>
                </a:moveTo>
                <a:lnTo>
                  <a:pt x="2363531" y="0"/>
                </a:lnTo>
                <a:lnTo>
                  <a:pt x="2363531" y="2165854"/>
                </a:lnTo>
                <a:lnTo>
                  <a:pt x="0" y="2165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2" name="Freeform 32"/>
          <p:cNvSpPr/>
          <p:nvPr/>
        </p:nvSpPr>
        <p:spPr>
          <a:xfrm>
            <a:off x="10771148" y="5861434"/>
            <a:ext cx="2407507" cy="1952269"/>
          </a:xfrm>
          <a:custGeom>
            <a:avLst/>
            <a:gdLst/>
            <a:ahLst/>
            <a:cxnLst/>
            <a:rect l="l" t="t" r="r" b="b"/>
            <a:pathLst>
              <a:path w="2407507" h="1952269">
                <a:moveTo>
                  <a:pt x="0" y="0"/>
                </a:moveTo>
                <a:lnTo>
                  <a:pt x="2407507" y="0"/>
                </a:lnTo>
                <a:lnTo>
                  <a:pt x="2407507" y="1952270"/>
                </a:lnTo>
                <a:lnTo>
                  <a:pt x="0" y="195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3" name="Group 33"/>
          <p:cNvGrpSpPr/>
          <p:nvPr/>
        </p:nvGrpSpPr>
        <p:grpSpPr>
          <a:xfrm>
            <a:off x="12211419" y="2563891"/>
            <a:ext cx="5660982" cy="2481440"/>
            <a:chOff x="0" y="0"/>
            <a:chExt cx="1490958" cy="18506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2986371" y="3520008"/>
            <a:ext cx="4023134" cy="5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5000" b="1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Kemia</a:t>
            </a:r>
            <a:endParaRPr lang="en-US" sz="5000" b="1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866300" y="7764305"/>
            <a:ext cx="7973376" cy="4523079"/>
          </a:xfrm>
          <a:custGeom>
            <a:avLst/>
            <a:gdLst/>
            <a:ahLst/>
            <a:cxnLst/>
            <a:rect l="l" t="t" r="r" b="b"/>
            <a:pathLst>
              <a:path w="7973376" h="4523079">
                <a:moveTo>
                  <a:pt x="0" y="0"/>
                </a:moveTo>
                <a:lnTo>
                  <a:pt x="7973376" y="0"/>
                </a:lnTo>
                <a:lnTo>
                  <a:pt x="7973376" y="4523078"/>
                </a:lnTo>
                <a:lnTo>
                  <a:pt x="0" y="4523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9" name="Freeform 39"/>
          <p:cNvSpPr/>
          <p:nvPr/>
        </p:nvSpPr>
        <p:spPr>
          <a:xfrm flipH="1">
            <a:off x="9452846" y="7764305"/>
            <a:ext cx="7973376" cy="4523079"/>
          </a:xfrm>
          <a:custGeom>
            <a:avLst/>
            <a:gdLst/>
            <a:ahLst/>
            <a:cxnLst/>
            <a:rect l="l" t="t" r="r" b="b"/>
            <a:pathLst>
              <a:path w="7973376" h="4523079">
                <a:moveTo>
                  <a:pt x="7973376" y="0"/>
                </a:moveTo>
                <a:lnTo>
                  <a:pt x="0" y="0"/>
                </a:lnTo>
                <a:lnTo>
                  <a:pt x="0" y="4523078"/>
                </a:lnTo>
                <a:lnTo>
                  <a:pt x="7973376" y="4523078"/>
                </a:lnTo>
                <a:lnTo>
                  <a:pt x="797337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0" name="TextBox 40"/>
          <p:cNvSpPr txBox="1"/>
          <p:nvPr/>
        </p:nvSpPr>
        <p:spPr>
          <a:xfrm>
            <a:off x="2004465" y="1091346"/>
            <a:ext cx="14279069" cy="95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10500" err="1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Matemaattiset</a:t>
            </a:r>
            <a:r>
              <a:rPr lang="en-US" sz="1050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10500" err="1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aineet</a:t>
            </a:r>
            <a:endParaRPr lang="en-US" sz="10500">
              <a:solidFill>
                <a:srgbClr val="0915A8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14196521" y="4704311"/>
            <a:ext cx="3073612" cy="2682425"/>
          </a:xfrm>
          <a:custGeom>
            <a:avLst/>
            <a:gdLst/>
            <a:ahLst/>
            <a:cxnLst/>
            <a:rect l="l" t="t" r="r" b="b"/>
            <a:pathLst>
              <a:path w="3073612" h="2682425">
                <a:moveTo>
                  <a:pt x="0" y="0"/>
                </a:moveTo>
                <a:lnTo>
                  <a:pt x="3073612" y="0"/>
                </a:lnTo>
                <a:lnTo>
                  <a:pt x="3073612" y="2682425"/>
                </a:lnTo>
                <a:lnTo>
                  <a:pt x="0" y="2682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2" name="Freeform 32">
            <a:extLst>
              <a:ext uri="{FF2B5EF4-FFF2-40B4-BE49-F238E27FC236}">
                <a16:creationId xmlns:a16="http://schemas.microsoft.com/office/drawing/2014/main" id="{CE9A20F6-B616-8D30-F0D6-C06E15DEA186}"/>
              </a:ext>
            </a:extLst>
          </p:cNvPr>
          <p:cNvSpPr/>
          <p:nvPr/>
        </p:nvSpPr>
        <p:spPr>
          <a:xfrm rot="11092148">
            <a:off x="1479182" y="5887430"/>
            <a:ext cx="3099350" cy="2405476"/>
          </a:xfrm>
          <a:custGeom>
            <a:avLst/>
            <a:gdLst/>
            <a:ahLst/>
            <a:cxnLst/>
            <a:rect l="l" t="t" r="r" b="b"/>
            <a:pathLst>
              <a:path w="2407507" h="1952269">
                <a:moveTo>
                  <a:pt x="0" y="0"/>
                </a:moveTo>
                <a:lnTo>
                  <a:pt x="2407507" y="0"/>
                </a:lnTo>
                <a:lnTo>
                  <a:pt x="2407507" y="1952270"/>
                </a:lnTo>
                <a:lnTo>
                  <a:pt x="0" y="195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8"/>
    </mc:Choice>
    <mc:Fallback xmlns="">
      <p:transition spd="slow" advTm="975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-196271" y="-1024614"/>
            <a:ext cx="9340271" cy="5298481"/>
          </a:xfrm>
          <a:custGeom>
            <a:avLst/>
            <a:gdLst/>
            <a:ahLst/>
            <a:cxnLst/>
            <a:rect l="l" t="t" r="r" b="b"/>
            <a:pathLst>
              <a:path w="9340271" h="5298481">
                <a:moveTo>
                  <a:pt x="0" y="0"/>
                </a:moveTo>
                <a:lnTo>
                  <a:pt x="9340271" y="0"/>
                </a:lnTo>
                <a:lnTo>
                  <a:pt x="9340271" y="5298481"/>
                </a:lnTo>
                <a:lnTo>
                  <a:pt x="0" y="529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 flipH="1">
            <a:off x="9754969" y="-1024614"/>
            <a:ext cx="9340271" cy="5298481"/>
          </a:xfrm>
          <a:custGeom>
            <a:avLst/>
            <a:gdLst/>
            <a:ahLst/>
            <a:cxnLst/>
            <a:rect l="l" t="t" r="r" b="b"/>
            <a:pathLst>
              <a:path w="9340271" h="5298481">
                <a:moveTo>
                  <a:pt x="9340271" y="0"/>
                </a:moveTo>
                <a:lnTo>
                  <a:pt x="0" y="0"/>
                </a:lnTo>
                <a:lnTo>
                  <a:pt x="0" y="5298481"/>
                </a:lnTo>
                <a:lnTo>
                  <a:pt x="9340271" y="5298481"/>
                </a:lnTo>
                <a:lnTo>
                  <a:pt x="93402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>
            <a:off x="-196271" y="6289972"/>
            <a:ext cx="9340271" cy="5298481"/>
          </a:xfrm>
          <a:custGeom>
            <a:avLst/>
            <a:gdLst/>
            <a:ahLst/>
            <a:cxnLst/>
            <a:rect l="l" t="t" r="r" b="b"/>
            <a:pathLst>
              <a:path w="9340271" h="5298481">
                <a:moveTo>
                  <a:pt x="0" y="0"/>
                </a:moveTo>
                <a:lnTo>
                  <a:pt x="9340271" y="0"/>
                </a:lnTo>
                <a:lnTo>
                  <a:pt x="9340271" y="5298481"/>
                </a:lnTo>
                <a:lnTo>
                  <a:pt x="0" y="529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 flipH="1">
            <a:off x="9754969" y="6289972"/>
            <a:ext cx="9340271" cy="5298481"/>
          </a:xfrm>
          <a:custGeom>
            <a:avLst/>
            <a:gdLst/>
            <a:ahLst/>
            <a:cxnLst/>
            <a:rect l="l" t="t" r="r" b="b"/>
            <a:pathLst>
              <a:path w="9340271" h="5298481">
                <a:moveTo>
                  <a:pt x="9340271" y="0"/>
                </a:moveTo>
                <a:lnTo>
                  <a:pt x="0" y="0"/>
                </a:lnTo>
                <a:lnTo>
                  <a:pt x="0" y="5298481"/>
                </a:lnTo>
                <a:lnTo>
                  <a:pt x="9340271" y="5298481"/>
                </a:lnTo>
                <a:lnTo>
                  <a:pt x="93402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7" name="Group 7"/>
          <p:cNvGrpSpPr/>
          <p:nvPr/>
        </p:nvGrpSpPr>
        <p:grpSpPr>
          <a:xfrm>
            <a:off x="1583877" y="716337"/>
            <a:ext cx="15120245" cy="8707840"/>
            <a:chOff x="0" y="0"/>
            <a:chExt cx="6615663" cy="38100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615663" cy="3810000"/>
            </a:xfrm>
            <a:custGeom>
              <a:avLst/>
              <a:gdLst/>
              <a:ahLst/>
              <a:cxnLst/>
              <a:rect l="l" t="t" r="r" b="b"/>
              <a:pathLst>
                <a:path w="6615663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96382" y="0"/>
                    <a:pt x="661566" y="0"/>
                  </a:cubicBezTo>
                  <a:lnTo>
                    <a:pt x="5954097" y="0"/>
                  </a:lnTo>
                  <a:cubicBezTo>
                    <a:pt x="6319281" y="0"/>
                    <a:pt x="6615663" y="284480"/>
                    <a:pt x="6615663" y="635000"/>
                  </a:cubicBezTo>
                  <a:lnTo>
                    <a:pt x="6615663" y="3175000"/>
                  </a:lnTo>
                  <a:cubicBezTo>
                    <a:pt x="6615663" y="3525520"/>
                    <a:pt x="6319281" y="3810000"/>
                    <a:pt x="5954097" y="3810000"/>
                  </a:cubicBezTo>
                  <a:lnTo>
                    <a:pt x="661566" y="3810000"/>
                  </a:lnTo>
                  <a:cubicBezTo>
                    <a:pt x="296382" y="3810000"/>
                    <a:pt x="0" y="3525520"/>
                    <a:pt x="0" y="3175000"/>
                  </a:cubicBezTo>
                  <a:close/>
                </a:path>
              </a:pathLst>
            </a:custGeom>
            <a:grpFill/>
            <a:ln w="38100" cap="sq">
              <a:solidFill>
                <a:srgbClr val="ED7843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19085" y="8929687"/>
            <a:ext cx="1264983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800" err="1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Punakaali-indikaattori</a:t>
            </a:r>
            <a:endParaRPr lang="en-US" sz="4800">
              <a:solidFill>
                <a:srgbClr val="FFFFFF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A0A3123F-AE68-B49D-64AF-9388DEECB85A}"/>
              </a:ext>
            </a:extLst>
          </p:cNvPr>
          <p:cNvSpPr/>
          <p:nvPr/>
        </p:nvSpPr>
        <p:spPr>
          <a:xfrm>
            <a:off x="6324600" y="6057900"/>
            <a:ext cx="2819400" cy="1676400"/>
          </a:xfrm>
          <a:prstGeom prst="rect">
            <a:avLst/>
          </a:prstGeom>
          <a:solidFill>
            <a:srgbClr val="D0D1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5400" b="1">
                <a:solidFill>
                  <a:schemeClr val="tx1"/>
                </a:solidFill>
                <a:latin typeface="Ink Free" panose="03080402000500000000" pitchFamily="66" charset="0"/>
              </a:rPr>
              <a:t>saippua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D7FDB28-2074-4756-D0AA-7C54B6F7E094}"/>
              </a:ext>
            </a:extLst>
          </p:cNvPr>
          <p:cNvSpPr/>
          <p:nvPr/>
        </p:nvSpPr>
        <p:spPr>
          <a:xfrm rot="372460">
            <a:off x="10051130" y="6743545"/>
            <a:ext cx="2819400" cy="1143000"/>
          </a:xfrm>
          <a:prstGeom prst="rect">
            <a:avLst/>
          </a:prstGeom>
          <a:solidFill>
            <a:srgbClr val="C6D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5400" b="1">
                <a:solidFill>
                  <a:schemeClr val="tx1"/>
                </a:solidFill>
                <a:latin typeface="Ink Free" panose="03080402000500000000" pitchFamily="66" charset="0"/>
              </a:rPr>
              <a:t>vesi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586725A1-4937-302F-1E0E-68789EF6BB3F}"/>
              </a:ext>
            </a:extLst>
          </p:cNvPr>
          <p:cNvSpPr/>
          <p:nvPr/>
        </p:nvSpPr>
        <p:spPr>
          <a:xfrm rot="275868">
            <a:off x="13639800" y="6591300"/>
            <a:ext cx="2895600" cy="1628774"/>
          </a:xfrm>
          <a:prstGeom prst="rect">
            <a:avLst/>
          </a:prstGeom>
          <a:solidFill>
            <a:srgbClr val="CAD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 b="1">
                <a:solidFill>
                  <a:schemeClr val="tx1"/>
                </a:solidFill>
                <a:latin typeface="Ink Free" panose="03080402000500000000" pitchFamily="66" charset="0"/>
              </a:rPr>
              <a:t>sitruuna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-196271" y="-1024614"/>
            <a:ext cx="9340271" cy="5298481"/>
          </a:xfrm>
          <a:custGeom>
            <a:avLst/>
            <a:gdLst/>
            <a:ahLst/>
            <a:cxnLst/>
            <a:rect l="l" t="t" r="r" b="b"/>
            <a:pathLst>
              <a:path w="9340271" h="5298481">
                <a:moveTo>
                  <a:pt x="0" y="0"/>
                </a:moveTo>
                <a:lnTo>
                  <a:pt x="9340271" y="0"/>
                </a:lnTo>
                <a:lnTo>
                  <a:pt x="9340271" y="5298481"/>
                </a:lnTo>
                <a:lnTo>
                  <a:pt x="0" y="529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 flipH="1">
            <a:off x="9754969" y="-1024614"/>
            <a:ext cx="9340271" cy="5298481"/>
          </a:xfrm>
          <a:custGeom>
            <a:avLst/>
            <a:gdLst/>
            <a:ahLst/>
            <a:cxnLst/>
            <a:rect l="l" t="t" r="r" b="b"/>
            <a:pathLst>
              <a:path w="9340271" h="5298481">
                <a:moveTo>
                  <a:pt x="9340271" y="0"/>
                </a:moveTo>
                <a:lnTo>
                  <a:pt x="0" y="0"/>
                </a:lnTo>
                <a:lnTo>
                  <a:pt x="0" y="5298481"/>
                </a:lnTo>
                <a:lnTo>
                  <a:pt x="9340271" y="5298481"/>
                </a:lnTo>
                <a:lnTo>
                  <a:pt x="93402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>
            <a:off x="-196271" y="6289972"/>
            <a:ext cx="9340271" cy="5298481"/>
          </a:xfrm>
          <a:custGeom>
            <a:avLst/>
            <a:gdLst/>
            <a:ahLst/>
            <a:cxnLst/>
            <a:rect l="l" t="t" r="r" b="b"/>
            <a:pathLst>
              <a:path w="9340271" h="5298481">
                <a:moveTo>
                  <a:pt x="0" y="0"/>
                </a:moveTo>
                <a:lnTo>
                  <a:pt x="9340271" y="0"/>
                </a:lnTo>
                <a:lnTo>
                  <a:pt x="9340271" y="5298481"/>
                </a:lnTo>
                <a:lnTo>
                  <a:pt x="0" y="529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 flipH="1">
            <a:off x="9754969" y="6289972"/>
            <a:ext cx="9340271" cy="5298481"/>
          </a:xfrm>
          <a:custGeom>
            <a:avLst/>
            <a:gdLst/>
            <a:ahLst/>
            <a:cxnLst/>
            <a:rect l="l" t="t" r="r" b="b"/>
            <a:pathLst>
              <a:path w="9340271" h="5298481">
                <a:moveTo>
                  <a:pt x="9340271" y="0"/>
                </a:moveTo>
                <a:lnTo>
                  <a:pt x="0" y="0"/>
                </a:lnTo>
                <a:lnTo>
                  <a:pt x="0" y="5298481"/>
                </a:lnTo>
                <a:lnTo>
                  <a:pt x="9340271" y="5298481"/>
                </a:lnTo>
                <a:lnTo>
                  <a:pt x="93402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7" name="Group 7"/>
          <p:cNvGrpSpPr/>
          <p:nvPr/>
        </p:nvGrpSpPr>
        <p:grpSpPr>
          <a:xfrm>
            <a:off x="2362200" y="747713"/>
            <a:ext cx="12877800" cy="8707840"/>
            <a:chOff x="0" y="0"/>
            <a:chExt cx="6615663" cy="38100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615663" cy="3810000"/>
            </a:xfrm>
            <a:custGeom>
              <a:avLst/>
              <a:gdLst/>
              <a:ahLst/>
              <a:cxnLst/>
              <a:rect l="l" t="t" r="r" b="b"/>
              <a:pathLst>
                <a:path w="6615663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96382" y="0"/>
                    <a:pt x="661566" y="0"/>
                  </a:cubicBezTo>
                  <a:lnTo>
                    <a:pt x="5954097" y="0"/>
                  </a:lnTo>
                  <a:cubicBezTo>
                    <a:pt x="6319281" y="0"/>
                    <a:pt x="6615663" y="284480"/>
                    <a:pt x="6615663" y="635000"/>
                  </a:cubicBezTo>
                  <a:lnTo>
                    <a:pt x="6615663" y="3175000"/>
                  </a:lnTo>
                  <a:cubicBezTo>
                    <a:pt x="6615663" y="3525520"/>
                    <a:pt x="6319281" y="3810000"/>
                    <a:pt x="5954097" y="3810000"/>
                  </a:cubicBezTo>
                  <a:lnTo>
                    <a:pt x="661566" y="3810000"/>
                  </a:lnTo>
                  <a:cubicBezTo>
                    <a:pt x="296382" y="3810000"/>
                    <a:pt x="0" y="3525520"/>
                    <a:pt x="0" y="3175000"/>
                  </a:cubicBezTo>
                  <a:close/>
                </a:path>
              </a:pathLst>
            </a:custGeom>
            <a:grpFill/>
            <a:ln w="38100" cap="sq">
              <a:solidFill>
                <a:srgbClr val="ED7843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41790" y="8807853"/>
            <a:ext cx="1264983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200" err="1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Katoava</a:t>
            </a:r>
            <a:r>
              <a:rPr lang="en-US" sz="42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4200" err="1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koeputki</a:t>
            </a:r>
            <a:endParaRPr lang="en-US" sz="4200">
              <a:solidFill>
                <a:srgbClr val="FFFFFF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</p:spTree>
    <p:extLst>
      <p:ext uri="{BB962C8B-B14F-4D97-AF65-F5344CB8AC3E}">
        <p14:creationId xmlns:p14="http://schemas.microsoft.com/office/powerpoint/2010/main" val="191945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371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9437315" y="0"/>
            <a:ext cx="10086475" cy="7959146"/>
          </a:xfrm>
          <a:custGeom>
            <a:avLst/>
            <a:gdLst/>
            <a:ahLst/>
            <a:cxnLst/>
            <a:rect l="l" t="t" r="r" b="b"/>
            <a:pathLst>
              <a:path w="10086475" h="7959146">
                <a:moveTo>
                  <a:pt x="0" y="0"/>
                </a:moveTo>
                <a:lnTo>
                  <a:pt x="10086475" y="0"/>
                </a:lnTo>
                <a:lnTo>
                  <a:pt x="10086475" y="7959146"/>
                </a:lnTo>
                <a:lnTo>
                  <a:pt x="0" y="795914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3220320" y="-1050933"/>
            <a:ext cx="6167635" cy="5651796"/>
          </a:xfrm>
          <a:custGeom>
            <a:avLst/>
            <a:gdLst/>
            <a:ahLst/>
            <a:cxnLst/>
            <a:rect l="l" t="t" r="r" b="b"/>
            <a:pathLst>
              <a:path w="6167635" h="5651796">
                <a:moveTo>
                  <a:pt x="0" y="0"/>
                </a:moveTo>
                <a:lnTo>
                  <a:pt x="6167635" y="0"/>
                </a:lnTo>
                <a:lnTo>
                  <a:pt x="6167635" y="5651796"/>
                </a:lnTo>
                <a:lnTo>
                  <a:pt x="0" y="56517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/>
          <p:nvPr/>
        </p:nvSpPr>
        <p:spPr>
          <a:xfrm>
            <a:off x="833067" y="1602147"/>
            <a:ext cx="1094214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7000" err="1">
                <a:solidFill>
                  <a:schemeClr val="accent6">
                    <a:lumMod val="75000"/>
                  </a:schemeClr>
                </a:solidFill>
                <a:latin typeface="Lilita One"/>
                <a:ea typeface="Lilita One"/>
                <a:cs typeface="Lilita One"/>
                <a:sym typeface="Lilita One"/>
              </a:rPr>
              <a:t>Usein</a:t>
            </a:r>
            <a:r>
              <a:rPr lang="en-US" sz="7000">
                <a:solidFill>
                  <a:schemeClr val="accent6">
                    <a:lumMod val="75000"/>
                  </a:schemeClr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7000" err="1">
                <a:solidFill>
                  <a:schemeClr val="accent6">
                    <a:lumMod val="75000"/>
                  </a:schemeClr>
                </a:solidFill>
                <a:latin typeface="Lilita One"/>
                <a:ea typeface="Lilita One"/>
                <a:cs typeface="Lilita One"/>
                <a:sym typeface="Lilita One"/>
              </a:rPr>
              <a:t>kysyttyä</a:t>
            </a:r>
            <a:endParaRPr lang="en-US" sz="7000">
              <a:solidFill>
                <a:schemeClr val="accent6">
                  <a:lumMod val="75000"/>
                </a:schemeClr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8700" y="3689726"/>
            <a:ext cx="7330555" cy="2930723"/>
            <a:chOff x="0" y="-192881"/>
            <a:chExt cx="9774073" cy="390762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192881"/>
              <a:ext cx="9774073" cy="3907629"/>
              <a:chOff x="0" y="-38100"/>
              <a:chExt cx="1930681" cy="77187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70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082069" y="1447204"/>
              <a:ext cx="7609934" cy="1395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Ei,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lukujärjestyksessä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on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sama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määrä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tunteja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kuin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muillakin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53347" y="364529"/>
              <a:ext cx="8649842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Tuleeko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ylimääräisiä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tunteja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70807" y="3799873"/>
            <a:ext cx="7330555" cy="2154527"/>
            <a:chOff x="0" y="0"/>
            <a:chExt cx="9774073" cy="371474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774073" cy="3714747"/>
              <a:chOff x="0" y="0"/>
              <a:chExt cx="1930681" cy="73377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85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082067" y="1591806"/>
              <a:ext cx="7609934" cy="1395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Ei,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arviointiperusteet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ja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kokeet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ovat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samat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kuin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muillakin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37064" y="372551"/>
              <a:ext cx="762691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Onko </a:t>
              </a: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arviointi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tiukempaa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01894" y="6764174"/>
            <a:ext cx="7357361" cy="2930722"/>
            <a:chOff x="-35741" y="-192881"/>
            <a:chExt cx="9809814" cy="3907628"/>
          </a:xfrm>
        </p:grpSpPr>
        <p:grpSp>
          <p:nvGrpSpPr>
            <p:cNvPr id="19" name="Group 19"/>
            <p:cNvGrpSpPr/>
            <p:nvPr/>
          </p:nvGrpSpPr>
          <p:grpSpPr>
            <a:xfrm>
              <a:off x="-35741" y="-192881"/>
              <a:ext cx="9809814" cy="3907628"/>
              <a:chOff x="-7060" y="-38100"/>
              <a:chExt cx="1937741" cy="77187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7060" y="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70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82070" y="1447202"/>
              <a:ext cx="7609934" cy="1813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Ei,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hyvät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arvosanat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ja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kiinnostus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matikkaan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ja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luonnontieteisiin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riittävät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  <a:p>
              <a:pPr algn="ctr">
                <a:lnSpc>
                  <a:spcPts val="2730"/>
                </a:lnSpc>
              </a:pPr>
              <a:endParaRPr lang="en-US" sz="210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879600" y="398104"/>
              <a:ext cx="558800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Pitääkö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olla </a:t>
              </a: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nero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124126"/>
            <a:ext cx="7330555" cy="3660877"/>
            <a:chOff x="0" y="0"/>
            <a:chExt cx="9774073" cy="371474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9774073" cy="3714747"/>
              <a:chOff x="0" y="0"/>
              <a:chExt cx="1930681" cy="73377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85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19899" y="1474951"/>
              <a:ext cx="8928237" cy="17325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Voit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hakea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myös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meidän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koulun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liikuntaluokalle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Hakemuksessa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kysytään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hakujärjestys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ja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jos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kriteerit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täyttyvät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ensisijaiseen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vaihtoehtoon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pääset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sille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luokalle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179051" y="235523"/>
              <a:ext cx="7609934" cy="1436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Voiko hakea vain </a:t>
              </a: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yhdelle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6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erikoisluokalle</a:t>
              </a:r>
              <a:r>
                <a:rPr lang="en-US" sz="36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  <p:grpSp>
        <p:nvGrpSpPr>
          <p:cNvPr id="30" name="Group 12">
            <a:extLst>
              <a:ext uri="{FF2B5EF4-FFF2-40B4-BE49-F238E27FC236}">
                <a16:creationId xmlns:a16="http://schemas.microsoft.com/office/drawing/2014/main" id="{5F1B9BE9-AA28-67D0-0C89-BBCD573C4A1E}"/>
              </a:ext>
            </a:extLst>
          </p:cNvPr>
          <p:cNvGrpSpPr/>
          <p:nvPr/>
        </p:nvGrpSpPr>
        <p:grpSpPr>
          <a:xfrm>
            <a:off x="9157564" y="937800"/>
            <a:ext cx="7448897" cy="2837111"/>
            <a:chOff x="-157789" y="-255302"/>
            <a:chExt cx="9931862" cy="3970049"/>
          </a:xfrm>
        </p:grpSpPr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41A3F4F8-7838-B86E-26FF-1E4B04B99D7B}"/>
                </a:ext>
              </a:extLst>
            </p:cNvPr>
            <p:cNvGrpSpPr/>
            <p:nvPr/>
          </p:nvGrpSpPr>
          <p:grpSpPr>
            <a:xfrm>
              <a:off x="-157789" y="-255302"/>
              <a:ext cx="9931862" cy="3970049"/>
              <a:chOff x="-31168" y="-50430"/>
              <a:chExt cx="1961849" cy="784207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68FA37F-DE46-492A-A627-10347D779243}"/>
                  </a:ext>
                </a:extLst>
              </p:cNvPr>
              <p:cNvSpPr/>
              <p:nvPr/>
            </p:nvSpPr>
            <p:spPr>
              <a:xfrm>
                <a:off x="-31168" y="-5043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85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35" name="TextBox 15">
                <a:extLst>
                  <a:ext uri="{FF2B5EF4-FFF2-40B4-BE49-F238E27FC236}">
                    <a16:creationId xmlns:a16="http://schemas.microsoft.com/office/drawing/2014/main" id="{015FAF95-83D4-5547-E98A-F3B052C986B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5DE9ADDF-EFF6-F3D7-747B-839F304C4891}"/>
                </a:ext>
              </a:extLst>
            </p:cNvPr>
            <p:cNvSpPr txBox="1"/>
            <p:nvPr/>
          </p:nvSpPr>
          <p:spPr>
            <a:xfrm>
              <a:off x="656422" y="2069598"/>
              <a:ext cx="8072625" cy="979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Valinnat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ovat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toistaiseksi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aina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menneet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likimain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tasan</a:t>
              </a:r>
              <a:r>
                <a:rPr lang="en-US" sz="32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</a:t>
              </a:r>
            </a:p>
          </p:txBody>
        </p: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A5E519C5-6FB4-38B9-0434-7569A0994699}"/>
                </a:ext>
              </a:extLst>
            </p:cNvPr>
            <p:cNvSpPr txBox="1"/>
            <p:nvPr/>
          </p:nvSpPr>
          <p:spPr>
            <a:xfrm>
              <a:off x="48215" y="251076"/>
              <a:ext cx="9484542" cy="13495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Kuinka </a:t>
              </a:r>
              <a:r>
                <a:rPr lang="en-US" sz="35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suuri</a:t>
              </a:r>
              <a:r>
                <a:rPr lang="en-US" sz="35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5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osa</a:t>
              </a:r>
              <a:r>
                <a:rPr lang="en-US" sz="35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5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luokan</a:t>
              </a:r>
              <a:r>
                <a:rPr lang="en-US" sz="35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5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oppilaista</a:t>
              </a:r>
              <a:r>
                <a:rPr lang="en-US" sz="35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on </a:t>
              </a:r>
              <a:r>
                <a:rPr lang="en-US" sz="35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tyttöjä</a:t>
              </a:r>
              <a:r>
                <a:rPr lang="en-US" sz="35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/ </a:t>
              </a:r>
              <a:r>
                <a:rPr lang="en-US" sz="35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poikia</a:t>
              </a:r>
              <a:r>
                <a:rPr lang="en-US" sz="35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24"/>
    </mc:Choice>
    <mc:Fallback xmlns="">
      <p:transition spd="slow" advTm="2132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375890" y="737733"/>
            <a:ext cx="5660982" cy="3610607"/>
            <a:chOff x="0" y="0"/>
            <a:chExt cx="1490958" cy="185062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22970" y="4731252"/>
            <a:ext cx="2123494" cy="1082700"/>
            <a:chOff x="0" y="-57150"/>
            <a:chExt cx="2831325" cy="1443599"/>
          </a:xfrm>
        </p:grpSpPr>
        <p:sp>
          <p:nvSpPr>
            <p:cNvPr id="8" name="TextBox 8"/>
            <p:cNvSpPr txBox="1"/>
            <p:nvPr/>
          </p:nvSpPr>
          <p:spPr>
            <a:xfrm>
              <a:off x="969342" y="-57150"/>
              <a:ext cx="878292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1819"/>
              <a:ext cx="864483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66842" y="851819"/>
              <a:ext cx="864483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6300" y="4348340"/>
            <a:ext cx="1448987" cy="1534767"/>
            <a:chOff x="0" y="-66675"/>
            <a:chExt cx="2614378" cy="2993733"/>
          </a:xfrm>
        </p:grpSpPr>
        <p:sp>
          <p:nvSpPr>
            <p:cNvPr id="15" name="TextBox 15"/>
            <p:cNvSpPr txBox="1"/>
            <p:nvPr/>
          </p:nvSpPr>
          <p:spPr>
            <a:xfrm>
              <a:off x="931703" y="1028889"/>
              <a:ext cx="750530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53171" y="-66675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53171" y="2126463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306837" y="1028884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28884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78495" y="2272484"/>
            <a:ext cx="3695366" cy="1046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Joulutodistuksessa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arvosana</a:t>
            </a:r>
            <a:endParaRPr lang="en-US" sz="3200">
              <a:solidFill>
                <a:srgbClr val="282A29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ctr">
              <a:lnSpc>
                <a:spcPts val="2730"/>
              </a:lnSpc>
            </a:pP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9 tai 10.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8495" y="3680795"/>
            <a:ext cx="1136393" cy="32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endParaRPr lang="en-US" sz="2100" b="1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13330" y="1408834"/>
            <a:ext cx="418610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 b="1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Matematiikka</a:t>
            </a:r>
            <a:endParaRPr lang="en-US" sz="4000" b="1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313920" y="737733"/>
            <a:ext cx="5660982" cy="3610607"/>
            <a:chOff x="0" y="0"/>
            <a:chExt cx="1490958" cy="18506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132844" y="1408834"/>
            <a:ext cx="402313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 b="1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Keskiarvo</a:t>
            </a:r>
            <a:endParaRPr lang="en-US" sz="4000" b="1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028144" y="2496762"/>
            <a:ext cx="4231711" cy="70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Kaikkien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aineiden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keskiarvo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yli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8,0.</a:t>
            </a:r>
          </a:p>
        </p:txBody>
      </p:sp>
      <p:sp>
        <p:nvSpPr>
          <p:cNvPr id="31" name="Freeform 31"/>
          <p:cNvSpPr/>
          <p:nvPr/>
        </p:nvSpPr>
        <p:spPr>
          <a:xfrm>
            <a:off x="7028556" y="3718895"/>
            <a:ext cx="2363531" cy="2165854"/>
          </a:xfrm>
          <a:custGeom>
            <a:avLst/>
            <a:gdLst/>
            <a:ahLst/>
            <a:cxnLst/>
            <a:rect l="l" t="t" r="r" b="b"/>
            <a:pathLst>
              <a:path w="2363531" h="2165854">
                <a:moveTo>
                  <a:pt x="0" y="0"/>
                </a:moveTo>
                <a:lnTo>
                  <a:pt x="2363531" y="0"/>
                </a:lnTo>
                <a:lnTo>
                  <a:pt x="2363531" y="2165854"/>
                </a:lnTo>
                <a:lnTo>
                  <a:pt x="0" y="2165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2" name="Freeform 32"/>
          <p:cNvSpPr/>
          <p:nvPr/>
        </p:nvSpPr>
        <p:spPr>
          <a:xfrm>
            <a:off x="9144411" y="5069085"/>
            <a:ext cx="2407507" cy="1952269"/>
          </a:xfrm>
          <a:custGeom>
            <a:avLst/>
            <a:gdLst/>
            <a:ahLst/>
            <a:cxnLst/>
            <a:rect l="l" t="t" r="r" b="b"/>
            <a:pathLst>
              <a:path w="2407507" h="1952269">
                <a:moveTo>
                  <a:pt x="0" y="0"/>
                </a:moveTo>
                <a:lnTo>
                  <a:pt x="2407507" y="0"/>
                </a:lnTo>
                <a:lnTo>
                  <a:pt x="2407507" y="1952270"/>
                </a:lnTo>
                <a:lnTo>
                  <a:pt x="0" y="195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3" name="Group 33"/>
          <p:cNvGrpSpPr/>
          <p:nvPr/>
        </p:nvGrpSpPr>
        <p:grpSpPr>
          <a:xfrm>
            <a:off x="12251127" y="737733"/>
            <a:ext cx="5660982" cy="3610607"/>
            <a:chOff x="0" y="0"/>
            <a:chExt cx="1490958" cy="18506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3174566" y="1408834"/>
            <a:ext cx="402313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 b="1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Kiinnostusta</a:t>
            </a:r>
            <a:r>
              <a:rPr lang="en-US" sz="4000" b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!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497107" y="2140541"/>
            <a:ext cx="5169022" cy="1739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Jos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kiinnostusta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on,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pääsykokeeseen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kannattaa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osallistua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vaikka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joku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muu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ehto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ei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täyttyisikään</a:t>
            </a:r>
            <a:r>
              <a:rPr lang="en-US" sz="320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38" name="Freeform 38"/>
          <p:cNvSpPr/>
          <p:nvPr/>
        </p:nvSpPr>
        <p:spPr>
          <a:xfrm>
            <a:off x="866300" y="7764305"/>
            <a:ext cx="7973376" cy="4523079"/>
          </a:xfrm>
          <a:custGeom>
            <a:avLst/>
            <a:gdLst/>
            <a:ahLst/>
            <a:cxnLst/>
            <a:rect l="l" t="t" r="r" b="b"/>
            <a:pathLst>
              <a:path w="7973376" h="4523079">
                <a:moveTo>
                  <a:pt x="0" y="0"/>
                </a:moveTo>
                <a:lnTo>
                  <a:pt x="7973376" y="0"/>
                </a:lnTo>
                <a:lnTo>
                  <a:pt x="7973376" y="4523078"/>
                </a:lnTo>
                <a:lnTo>
                  <a:pt x="0" y="4523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9" name="Freeform 39"/>
          <p:cNvSpPr/>
          <p:nvPr/>
        </p:nvSpPr>
        <p:spPr>
          <a:xfrm flipH="1">
            <a:off x="9452846" y="7764305"/>
            <a:ext cx="7973376" cy="4523079"/>
          </a:xfrm>
          <a:custGeom>
            <a:avLst/>
            <a:gdLst/>
            <a:ahLst/>
            <a:cxnLst/>
            <a:rect l="l" t="t" r="r" b="b"/>
            <a:pathLst>
              <a:path w="7973376" h="4523079">
                <a:moveTo>
                  <a:pt x="7973376" y="0"/>
                </a:moveTo>
                <a:lnTo>
                  <a:pt x="0" y="0"/>
                </a:lnTo>
                <a:lnTo>
                  <a:pt x="0" y="4523078"/>
                </a:lnTo>
                <a:lnTo>
                  <a:pt x="7973376" y="4523078"/>
                </a:lnTo>
                <a:lnTo>
                  <a:pt x="797337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0" name="TextBox 40"/>
          <p:cNvSpPr txBox="1"/>
          <p:nvPr/>
        </p:nvSpPr>
        <p:spPr>
          <a:xfrm>
            <a:off x="1870754" y="7638085"/>
            <a:ext cx="14279069" cy="95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1050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PÄÄSYVAATIMUKSIA</a:t>
            </a:r>
          </a:p>
        </p:txBody>
      </p:sp>
      <p:sp>
        <p:nvSpPr>
          <p:cNvPr id="41" name="Freeform 41"/>
          <p:cNvSpPr/>
          <p:nvPr/>
        </p:nvSpPr>
        <p:spPr>
          <a:xfrm>
            <a:off x="13649327" y="4251018"/>
            <a:ext cx="3073612" cy="2682425"/>
          </a:xfrm>
          <a:custGeom>
            <a:avLst/>
            <a:gdLst/>
            <a:ahLst/>
            <a:cxnLst/>
            <a:rect l="l" t="t" r="r" b="b"/>
            <a:pathLst>
              <a:path w="3073612" h="2682425">
                <a:moveTo>
                  <a:pt x="0" y="0"/>
                </a:moveTo>
                <a:lnTo>
                  <a:pt x="3073612" y="0"/>
                </a:lnTo>
                <a:lnTo>
                  <a:pt x="3073612" y="2682425"/>
                </a:lnTo>
                <a:lnTo>
                  <a:pt x="0" y="2682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2" name="Freeform 32">
            <a:extLst>
              <a:ext uri="{FF2B5EF4-FFF2-40B4-BE49-F238E27FC236}">
                <a16:creationId xmlns:a16="http://schemas.microsoft.com/office/drawing/2014/main" id="{CE9A20F6-B616-8D30-F0D6-C06E15DEA186}"/>
              </a:ext>
            </a:extLst>
          </p:cNvPr>
          <p:cNvSpPr/>
          <p:nvPr/>
        </p:nvSpPr>
        <p:spPr>
          <a:xfrm rot="11092148">
            <a:off x="2638678" y="3803646"/>
            <a:ext cx="3099350" cy="2405476"/>
          </a:xfrm>
          <a:custGeom>
            <a:avLst/>
            <a:gdLst/>
            <a:ahLst/>
            <a:cxnLst/>
            <a:rect l="l" t="t" r="r" b="b"/>
            <a:pathLst>
              <a:path w="2407507" h="1952269">
                <a:moveTo>
                  <a:pt x="0" y="0"/>
                </a:moveTo>
                <a:lnTo>
                  <a:pt x="2407507" y="0"/>
                </a:lnTo>
                <a:lnTo>
                  <a:pt x="2407507" y="1952270"/>
                </a:lnTo>
                <a:lnTo>
                  <a:pt x="0" y="195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2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8"/>
    </mc:Choice>
    <mc:Fallback xmlns="">
      <p:transition spd="slow" advTm="975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3866012" y="4125354"/>
            <a:ext cx="10624850" cy="106248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915A8"/>
              </a:solidFill>
              <a:prstDash val="dash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82838" y="7545256"/>
            <a:ext cx="717917" cy="71791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31472" y="4892620"/>
            <a:ext cx="717917" cy="7179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56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19479" y="3766396"/>
            <a:ext cx="717917" cy="71791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012223" y="4892620"/>
            <a:ext cx="717917" cy="71791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56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887246" y="7684571"/>
            <a:ext cx="717917" cy="71791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790430" y="5251578"/>
            <a:ext cx="7021408" cy="7881172"/>
          </a:xfrm>
          <a:custGeom>
            <a:avLst/>
            <a:gdLst/>
            <a:ahLst/>
            <a:cxnLst/>
            <a:rect l="l" t="t" r="r" b="b"/>
            <a:pathLst>
              <a:path w="7021408" h="7881172">
                <a:moveTo>
                  <a:pt x="0" y="0"/>
                </a:moveTo>
                <a:lnTo>
                  <a:pt x="7021408" y="0"/>
                </a:lnTo>
                <a:lnTo>
                  <a:pt x="7021408" y="7881173"/>
                </a:lnTo>
                <a:lnTo>
                  <a:pt x="0" y="7881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TextBox 22"/>
          <p:cNvSpPr txBox="1"/>
          <p:nvPr/>
        </p:nvSpPr>
        <p:spPr>
          <a:xfrm>
            <a:off x="5512295" y="6968497"/>
            <a:ext cx="7960150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600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OPPILAIDEN MIELESTÄ MUKAVAA ON OLLUT mm.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56450" y="7200174"/>
            <a:ext cx="3309562" cy="1077218"/>
            <a:chOff x="0" y="-38100"/>
            <a:chExt cx="4412749" cy="1436290"/>
          </a:xfrm>
        </p:grpSpPr>
        <p:sp>
          <p:nvSpPr>
            <p:cNvPr id="24" name="TextBox 24"/>
            <p:cNvSpPr txBox="1"/>
            <p:nvPr/>
          </p:nvSpPr>
          <p:spPr>
            <a:xfrm>
              <a:off x="728927" y="798610"/>
              <a:ext cx="2954897" cy="42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endParaRPr lang="en-US" sz="210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41274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42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Mikrobi-viljelmät</a:t>
              </a:r>
              <a:endParaRPr lang="en-US" sz="4200" b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56957" y="4096779"/>
            <a:ext cx="3843780" cy="1683291"/>
            <a:chOff x="-465381" y="-38100"/>
            <a:chExt cx="5125040" cy="2244389"/>
          </a:xfrm>
        </p:grpSpPr>
        <p:sp>
          <p:nvSpPr>
            <p:cNvPr id="27" name="TextBox 27"/>
            <p:cNvSpPr txBox="1"/>
            <p:nvPr/>
          </p:nvSpPr>
          <p:spPr>
            <a:xfrm>
              <a:off x="-465381" y="818814"/>
              <a:ext cx="5125040" cy="1387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0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Olkiluoto</a:t>
              </a:r>
              <a:endParaRPr lang="en-US" sz="300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algn="ctr">
                <a:lnSpc>
                  <a:spcPts val="2730"/>
                </a:lnSpc>
              </a:pPr>
              <a:r>
                <a:rPr lang="en-US" sz="30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Jyväskylän</a:t>
              </a:r>
              <a:r>
                <a:rPr lang="en-US" sz="30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0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yliopisto</a:t>
              </a:r>
              <a:endParaRPr lang="en-US" sz="300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algn="ctr">
                <a:lnSpc>
                  <a:spcPts val="2730"/>
                </a:lnSpc>
              </a:pPr>
              <a:r>
                <a:rPr lang="en-US" sz="30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Vaasan</a:t>
              </a:r>
              <a:r>
                <a:rPr lang="en-US" sz="30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0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LuMa-keskus</a:t>
              </a:r>
              <a:endParaRPr lang="en-US" sz="300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412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42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Reissut</a:t>
              </a:r>
              <a:endParaRPr lang="en-US" sz="4200" b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00800" y="1576379"/>
            <a:ext cx="5327194" cy="1856238"/>
            <a:chOff x="-1" y="-38100"/>
            <a:chExt cx="4707750" cy="2474984"/>
          </a:xfrm>
        </p:grpSpPr>
        <p:sp>
          <p:nvSpPr>
            <p:cNvPr id="30" name="TextBox 30"/>
            <p:cNvSpPr txBox="1"/>
            <p:nvPr/>
          </p:nvSpPr>
          <p:spPr>
            <a:xfrm>
              <a:off x="243388" y="713335"/>
              <a:ext cx="422097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</a:t>
              </a:r>
              <a:r>
                <a:rPr lang="en-US" sz="28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Oppitunnit</a:t>
              </a:r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on </a:t>
              </a:r>
              <a:r>
                <a:rPr lang="en-US" sz="28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rentoja</a:t>
              </a:r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”</a:t>
              </a:r>
            </a:p>
            <a:p>
              <a:pPr algn="ctr"/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</a:t>
              </a:r>
              <a:r>
                <a:rPr lang="en-US" sz="28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Kaikki</a:t>
              </a:r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28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haluaa</a:t>
              </a:r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28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opiskella</a:t>
              </a:r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”</a:t>
              </a:r>
            </a:p>
            <a:p>
              <a:pPr algn="ctr"/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</a:t>
              </a:r>
              <a:r>
                <a:rPr lang="en-US" sz="28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Tunneilla</a:t>
              </a:r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on </a:t>
              </a:r>
              <a:r>
                <a:rPr lang="en-US" sz="28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hyvä</a:t>
              </a:r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280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työrauha</a:t>
              </a:r>
              <a:r>
                <a:rPr lang="en-US" sz="280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”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-1" y="-38100"/>
              <a:ext cx="470775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42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Hyvä</a:t>
              </a:r>
              <a:r>
                <a:rPr lang="en-US" sz="42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42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yhteishenki</a:t>
              </a:r>
              <a:endParaRPr lang="en-US" sz="4200" b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730140" y="4838821"/>
            <a:ext cx="4785075" cy="552606"/>
            <a:chOff x="-663422" y="798610"/>
            <a:chExt cx="6380100" cy="736808"/>
          </a:xfrm>
        </p:grpSpPr>
        <p:sp>
          <p:nvSpPr>
            <p:cNvPr id="33" name="TextBox 33"/>
            <p:cNvSpPr txBox="1"/>
            <p:nvPr/>
          </p:nvSpPr>
          <p:spPr>
            <a:xfrm>
              <a:off x="728926" y="798610"/>
              <a:ext cx="2954897" cy="42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endParaRPr lang="en-US" sz="210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-663422" y="817273"/>
              <a:ext cx="638010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42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CSI-</a:t>
              </a:r>
              <a:r>
                <a:rPr lang="en-US" sz="42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rikoslabratyö</a:t>
              </a:r>
              <a:endParaRPr lang="en-US" sz="4200" b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335793" y="7072052"/>
            <a:ext cx="3309562" cy="1077218"/>
            <a:chOff x="0" y="-38100"/>
            <a:chExt cx="4412749" cy="1436291"/>
          </a:xfrm>
        </p:grpSpPr>
        <p:sp>
          <p:nvSpPr>
            <p:cNvPr id="36" name="TextBox 36"/>
            <p:cNvSpPr txBox="1"/>
            <p:nvPr/>
          </p:nvSpPr>
          <p:spPr>
            <a:xfrm>
              <a:off x="728927" y="798610"/>
              <a:ext cx="2954897" cy="42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endParaRPr lang="en-US" sz="210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412749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8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Sädetikkujen</a:t>
              </a:r>
              <a:r>
                <a:rPr lang="en-US" sz="3800" b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800" b="1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teko</a:t>
              </a:r>
              <a:endParaRPr lang="en-US" sz="3800" b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12236346" y="-431625"/>
            <a:ext cx="5022954" cy="4073159"/>
          </a:xfrm>
          <a:custGeom>
            <a:avLst/>
            <a:gdLst/>
            <a:ahLst/>
            <a:cxnLst/>
            <a:rect l="l" t="t" r="r" b="b"/>
            <a:pathLst>
              <a:path w="5022954" h="4073159">
                <a:moveTo>
                  <a:pt x="0" y="0"/>
                </a:moveTo>
                <a:lnTo>
                  <a:pt x="5022954" y="0"/>
                </a:lnTo>
                <a:lnTo>
                  <a:pt x="5022954" y="4073159"/>
                </a:lnTo>
                <a:lnTo>
                  <a:pt x="0" y="407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9" name="Freeform 39"/>
          <p:cNvSpPr/>
          <p:nvPr/>
        </p:nvSpPr>
        <p:spPr>
          <a:xfrm flipH="1">
            <a:off x="926897" y="-431625"/>
            <a:ext cx="5022954" cy="4073159"/>
          </a:xfrm>
          <a:custGeom>
            <a:avLst/>
            <a:gdLst/>
            <a:ahLst/>
            <a:cxnLst/>
            <a:rect l="l" t="t" r="r" b="b"/>
            <a:pathLst>
              <a:path w="5022954" h="4073159">
                <a:moveTo>
                  <a:pt x="5022954" y="0"/>
                </a:moveTo>
                <a:lnTo>
                  <a:pt x="0" y="0"/>
                </a:lnTo>
                <a:lnTo>
                  <a:pt x="0" y="4073159"/>
                </a:lnTo>
                <a:lnTo>
                  <a:pt x="5022954" y="4073159"/>
                </a:lnTo>
                <a:lnTo>
                  <a:pt x="50229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5"/>
    </mc:Choice>
    <mc:Fallback xmlns="">
      <p:transition spd="slow" advTm="1568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11450992" y="1028700"/>
            <a:ext cx="5516110" cy="3309666"/>
            <a:chOff x="0" y="0"/>
            <a:chExt cx="6350000" cy="3810000"/>
          </a:xfrm>
          <a:blipFill dpi="0" rotWithShape="1">
            <a:blip r:embed="rId3"/>
            <a:srcRect/>
            <a:stretch>
              <a:fillRect t="-7000"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grpFill/>
            <a:ln w="38100" cap="sq">
              <a:solidFill>
                <a:srgbClr val="ED7843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50992" y="4630941"/>
            <a:ext cx="5516110" cy="3309666"/>
            <a:chOff x="0" y="0"/>
            <a:chExt cx="6350000" cy="3810000"/>
          </a:xfrm>
          <a:blipFill>
            <a:blip r:embed="rId4"/>
            <a:stretch>
              <a:fillRect l="-106000" r="-101270" b="-20000"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-106000" r="-101270" b="-20000"/>
              </a:stretch>
            </a:blipFill>
            <a:ln w="38100" cap="sq">
              <a:solidFill>
                <a:srgbClr val="ED7843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0784" y="1028700"/>
            <a:ext cx="4835825" cy="8229600"/>
            <a:chOff x="0" y="0"/>
            <a:chExt cx="3731346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31346" cy="6350000"/>
            </a:xfrm>
            <a:custGeom>
              <a:avLst/>
              <a:gdLst/>
              <a:ahLst/>
              <a:cxnLst/>
              <a:rect l="l" t="t" r="r" b="b"/>
              <a:pathLst>
                <a:path w="3731346" h="6350000">
                  <a:moveTo>
                    <a:pt x="3134331" y="6350000"/>
                  </a:moveTo>
                  <a:lnTo>
                    <a:pt x="597015" y="6350000"/>
                  </a:lnTo>
                  <a:cubicBezTo>
                    <a:pt x="267164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67164" y="0"/>
                    <a:pt x="597015" y="0"/>
                  </a:cubicBezTo>
                  <a:lnTo>
                    <a:pt x="3134331" y="0"/>
                  </a:lnTo>
                  <a:cubicBezTo>
                    <a:pt x="3464182" y="0"/>
                    <a:pt x="3731346" y="227330"/>
                    <a:pt x="3731346" y="508000"/>
                  </a:cubicBezTo>
                  <a:lnTo>
                    <a:pt x="3731346" y="5842000"/>
                  </a:lnTo>
                  <a:cubicBezTo>
                    <a:pt x="3731346" y="6122670"/>
                    <a:pt x="3464182" y="6350000"/>
                    <a:pt x="3134331" y="6350000"/>
                  </a:cubicBez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 l="-29559" r="-29559"/>
              </a:stretch>
            </a:blipFill>
            <a:ln w="38100" cap="sq">
              <a:solidFill>
                <a:srgbClr val="ED7843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Freeform 10"/>
          <p:cNvSpPr/>
          <p:nvPr/>
        </p:nvSpPr>
        <p:spPr>
          <a:xfrm rot="10800000">
            <a:off x="6287972" y="998621"/>
            <a:ext cx="4835825" cy="8229600"/>
          </a:xfrm>
          <a:custGeom>
            <a:avLst/>
            <a:gdLst/>
            <a:ahLst/>
            <a:cxnLst/>
            <a:rect l="l" t="t" r="r" b="b"/>
            <a:pathLst>
              <a:path w="3731346" h="6350000">
                <a:moveTo>
                  <a:pt x="3134331" y="6350000"/>
                </a:moveTo>
                <a:lnTo>
                  <a:pt x="597015" y="6350000"/>
                </a:lnTo>
                <a:cubicBezTo>
                  <a:pt x="267164" y="6350000"/>
                  <a:pt x="0" y="6122670"/>
                  <a:pt x="0" y="5842000"/>
                </a:cubicBezTo>
                <a:lnTo>
                  <a:pt x="0" y="508000"/>
                </a:lnTo>
                <a:cubicBezTo>
                  <a:pt x="0" y="227330"/>
                  <a:pt x="267164" y="0"/>
                  <a:pt x="597015" y="0"/>
                </a:cubicBezTo>
                <a:lnTo>
                  <a:pt x="3134331" y="0"/>
                </a:lnTo>
                <a:cubicBezTo>
                  <a:pt x="3464182" y="0"/>
                  <a:pt x="3731346" y="227330"/>
                  <a:pt x="3731346" y="508000"/>
                </a:cubicBezTo>
                <a:lnTo>
                  <a:pt x="3731346" y="5842000"/>
                </a:lnTo>
                <a:cubicBezTo>
                  <a:pt x="3731346" y="6122670"/>
                  <a:pt x="3464182" y="6350000"/>
                  <a:pt x="3134331" y="635000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 cap="sq">
            <a:solidFill>
              <a:srgbClr val="ED7843"/>
            </a:solidFill>
            <a:prstDash val="solid"/>
            <a:miter/>
          </a:ln>
        </p:spPr>
        <p:txBody>
          <a:bodyPr/>
          <a:lstStyle/>
          <a:p>
            <a:endParaRPr lang="fi-FI"/>
          </a:p>
        </p:txBody>
      </p:sp>
      <p:sp>
        <p:nvSpPr>
          <p:cNvPr id="11" name="TextBox 11"/>
          <p:cNvSpPr txBox="1"/>
          <p:nvPr/>
        </p:nvSpPr>
        <p:spPr>
          <a:xfrm>
            <a:off x="11455003" y="8844507"/>
            <a:ext cx="638829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GALLER</a:t>
            </a:r>
          </a:p>
        </p:txBody>
      </p:sp>
      <p:pic>
        <p:nvPicPr>
          <p:cNvPr id="26" name="Kuva 25" descr="Kuva, joka sisältää kohteen henkilö, sisä-, pöytä&#10;&#10;Kuvaus luotu automaattisesti">
            <a:extLst>
              <a:ext uri="{FF2B5EF4-FFF2-40B4-BE49-F238E27FC236}">
                <a16:creationId xmlns:a16="http://schemas.microsoft.com/office/drawing/2014/main" id="{986BE74D-5605-70C8-C248-5E19FDC61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98" y="1456530"/>
            <a:ext cx="4146545" cy="737394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721025" y="-272634"/>
            <a:ext cx="2956167" cy="2956167"/>
          </a:xfrm>
          <a:custGeom>
            <a:avLst/>
            <a:gdLst/>
            <a:ahLst/>
            <a:cxnLst/>
            <a:rect l="l" t="t" r="r" b="b"/>
            <a:pathLst>
              <a:path w="2956167" h="2956167">
                <a:moveTo>
                  <a:pt x="0" y="0"/>
                </a:moveTo>
                <a:lnTo>
                  <a:pt x="2956168" y="0"/>
                </a:lnTo>
                <a:lnTo>
                  <a:pt x="2956168" y="2956167"/>
                </a:lnTo>
                <a:lnTo>
                  <a:pt x="0" y="2956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pic>
        <p:nvPicPr>
          <p:cNvPr id="28" name="Kuva 27" descr="Kuva, joka sisältää kohteen ilotulitteet, tähtisadetikku, Uudenvuodenaatto, Uudenvuodenpäivä&#10;&#10;Kuvaus luotu automaattisesti">
            <a:extLst>
              <a:ext uri="{FF2B5EF4-FFF2-40B4-BE49-F238E27FC236}">
                <a16:creationId xmlns:a16="http://schemas.microsoft.com/office/drawing/2014/main" id="{6739FF00-C552-6328-4C48-39ECD0A49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1" y="4811644"/>
            <a:ext cx="4886300" cy="29482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8017399" y="7242248"/>
            <a:ext cx="3926926" cy="3184380"/>
          </a:xfrm>
          <a:custGeom>
            <a:avLst/>
            <a:gdLst/>
            <a:ahLst/>
            <a:cxnLst/>
            <a:rect l="l" t="t" r="r" b="b"/>
            <a:pathLst>
              <a:path w="3926926" h="3184380">
                <a:moveTo>
                  <a:pt x="0" y="0"/>
                </a:moveTo>
                <a:lnTo>
                  <a:pt x="3926926" y="0"/>
                </a:lnTo>
                <a:lnTo>
                  <a:pt x="3926926" y="3184379"/>
                </a:lnTo>
                <a:lnTo>
                  <a:pt x="0" y="3184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4"/>
    </mc:Choice>
    <mc:Fallback xmlns="">
      <p:transition spd="slow" advTm="709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3356207d-1f67-4296-9317-c7371513432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55529C140F65D40BFDDDB0B19E0DF2B" ma:contentTypeVersion="19" ma:contentTypeDescription="Luo uusi asiakirja." ma:contentTypeScope="" ma:versionID="9af4c031a2b1fcee81f812b30844170f">
  <xsd:schema xmlns:xsd="http://www.w3.org/2001/XMLSchema" xmlns:xs="http://www.w3.org/2001/XMLSchema" xmlns:p="http://schemas.microsoft.com/office/2006/metadata/properties" xmlns:ns1="http://schemas.microsoft.com/sharepoint/v3" xmlns:ns3="51996964-71ef-4575-ba8b-b00b8f19d7d0" xmlns:ns4="3356207d-1f67-4296-9317-c7371513432d" targetNamespace="http://schemas.microsoft.com/office/2006/metadata/properties" ma:root="true" ma:fieldsID="a0cf964c1088159f28d089d20d2459d1" ns1:_="" ns3:_="" ns4:_="">
    <xsd:import namespace="http://schemas.microsoft.com/sharepoint/v3"/>
    <xsd:import namespace="51996964-71ef-4575-ba8b-b00b8f19d7d0"/>
    <xsd:import namespace="3356207d-1f67-4296-9317-c7371513432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96964-71ef-4575-ba8b-b00b8f19d7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6207d-1f67-4296-9317-c737151343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CDBD7-B183-478B-B969-123BDC3AEDDD}">
  <ds:schemaRefs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3356207d-1f67-4296-9317-c7371513432d"/>
    <ds:schemaRef ds:uri="51996964-71ef-4575-ba8b-b00b8f19d7d0"/>
    <ds:schemaRef ds:uri="http://schemas.microsoft.com/sharepoint/v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80EBE0F-257E-4926-9178-B263C40C5A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3091D1-B36D-4643-B859-272D0CDCC96D}">
  <ds:schemaRefs>
    <ds:schemaRef ds:uri="3356207d-1f67-4296-9317-c7371513432d"/>
    <ds:schemaRef ds:uri="51996964-71ef-4575-ba8b-b00b8f19d7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270</Words>
  <Application>Microsoft Office PowerPoint</Application>
  <PresentationFormat>Custom</PresentationFormat>
  <Paragraphs>66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Kopio mallista Illustrated Properties of Matter for Middle School Presentation</dc:title>
  <dc:creator>Sandberg Sanna</dc:creator>
  <cp:lastModifiedBy>Laaksoharju Hanna</cp:lastModifiedBy>
  <cp:revision>27</cp:revision>
  <dcterms:created xsi:type="dcterms:W3CDTF">2006-08-16T00:00:00Z</dcterms:created>
  <dcterms:modified xsi:type="dcterms:W3CDTF">2025-12-12T11:49:06Z</dcterms:modified>
  <dc:identifier>DAGSZl-Y5MU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0x010100055529C140F65D40BFDDDB0B19E0DF2B</vt:lpwstr>
  </property>
</Properties>
</file>