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  <p:sldMasterId id="2147483764" r:id="rId2"/>
    <p:sldMasterId id="2147483767" r:id="rId3"/>
    <p:sldMasterId id="2147483712" r:id="rId4"/>
    <p:sldMasterId id="2147483747" r:id="rId5"/>
    <p:sldMasterId id="2147483808" r:id="rId6"/>
  </p:sldMasterIdLst>
  <p:notesMasterIdLst>
    <p:notesMasterId r:id="rId21"/>
  </p:notesMasterIdLst>
  <p:handoutMasterIdLst>
    <p:handoutMasterId r:id="rId22"/>
  </p:handoutMasterIdLst>
  <p:sldIdLst>
    <p:sldId id="272" r:id="rId7"/>
    <p:sldId id="285" r:id="rId8"/>
    <p:sldId id="286" r:id="rId9"/>
    <p:sldId id="287" r:id="rId10"/>
    <p:sldId id="288" r:id="rId11"/>
    <p:sldId id="289" r:id="rId12"/>
    <p:sldId id="292" r:id="rId13"/>
    <p:sldId id="290" r:id="rId14"/>
    <p:sldId id="291" r:id="rId15"/>
    <p:sldId id="297" r:id="rId16"/>
    <p:sldId id="296" r:id="rId17"/>
    <p:sldId id="293" r:id="rId18"/>
    <p:sldId id="294" r:id="rId19"/>
    <p:sldId id="284" r:id="rId20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5"/>
    <p:restoredTop sz="96886"/>
  </p:normalViewPr>
  <p:slideViewPr>
    <p:cSldViewPr snapToGrid="0" snapToObjects="1">
      <p:cViewPr varScale="1">
        <p:scale>
          <a:sx n="102" d="100"/>
          <a:sy n="102" d="100"/>
        </p:scale>
        <p:origin x="1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7D2730F-661E-E648-8F46-B67F39768941}" type="datetimeFigureOut">
              <a:rPr lang="fi-FI"/>
              <a:pPr>
                <a:defRPr/>
              </a:pPr>
              <a:t>11.1.2023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8B3A3C-CE33-1E45-88D0-0A00B0C59F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fld id="{EBE2B652-DD7C-5D43-AD0E-7FBC8EB0E9FA}" type="datetimeFigureOut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fld id="{A786C67C-0F05-AA4B-AF8F-743321FE000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173774"/>
            <a:ext cx="9144000" cy="3796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tx2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838200" y="2074635"/>
            <a:ext cx="10515600" cy="724510"/>
          </a:xfrm>
          <a:prstGeom prst="rect">
            <a:avLst/>
          </a:prstGeom>
        </p:spPr>
        <p:txBody>
          <a:bodyPr/>
          <a:lstStyle>
            <a:lvl1pPr algn="ctr">
              <a:defRPr sz="48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13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3928057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oik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sällön paikkamerkki 2"/>
          <p:cNvSpPr>
            <a:spLocks noGrp="1"/>
          </p:cNvSpPr>
          <p:nvPr>
            <p:ph idx="14"/>
          </p:nvPr>
        </p:nvSpPr>
        <p:spPr>
          <a:xfrm>
            <a:off x="838200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838201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Kuvan paikkamerkki 4"/>
          <p:cNvSpPr>
            <a:spLocks noGrp="1"/>
          </p:cNvSpPr>
          <p:nvPr>
            <p:ph type="pic" sz="quarter" idx="16"/>
          </p:nvPr>
        </p:nvSpPr>
        <p:spPr>
          <a:xfrm>
            <a:off x="7515224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15" name="Otsikko 14"/>
          <p:cNvSpPr>
            <a:spLocks noGrp="1"/>
          </p:cNvSpPr>
          <p:nvPr>
            <p:ph type="title"/>
          </p:nvPr>
        </p:nvSpPr>
        <p:spPr>
          <a:xfrm>
            <a:off x="838200" y="1255319"/>
            <a:ext cx="6214641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F938-D4AC-AB4E-A451-D7106B060528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7" name="Alatunnisteen paikkamerkki 1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7" name="Alatunnisteen paikkamerkki 3"/>
          <p:cNvSpPr>
            <a:spLocks noGrp="1"/>
          </p:cNvSpPr>
          <p:nvPr>
            <p:ph type="ftr" sz="quarter" idx="14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10615-76BE-DE49-897E-42D38469217E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taustalla laatikk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 userDrawn="1"/>
        </p:nvSpPr>
        <p:spPr>
          <a:xfrm>
            <a:off x="7512050" y="917575"/>
            <a:ext cx="4679950" cy="4679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noFill/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7789763" y="1863523"/>
            <a:ext cx="3989861" cy="105394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7789763" y="3113590"/>
            <a:ext cx="3989861" cy="199629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1"/>
          </p:nvPr>
        </p:nvSpPr>
        <p:spPr>
          <a:xfrm>
            <a:off x="7789764" y="1348223"/>
            <a:ext cx="3989860" cy="278872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7174C-117D-F744-9C11-51A45BD9CE9D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taustalla laatikk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 userDrawn="1"/>
        </p:nvSpPr>
        <p:spPr>
          <a:xfrm>
            <a:off x="0" y="917575"/>
            <a:ext cx="4679950" cy="4679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0" y="21276"/>
            <a:ext cx="12192000" cy="6858000"/>
          </a:xfrm>
          <a:noFill/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10" name="Otsikko 1"/>
          <p:cNvSpPr>
            <a:spLocks noGrp="1"/>
          </p:cNvSpPr>
          <p:nvPr>
            <p:ph type="title"/>
          </p:nvPr>
        </p:nvSpPr>
        <p:spPr>
          <a:xfrm>
            <a:off x="277793" y="1863523"/>
            <a:ext cx="3989861" cy="105394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"/>
          </p:nvPr>
        </p:nvSpPr>
        <p:spPr>
          <a:xfrm>
            <a:off x="277793" y="3113590"/>
            <a:ext cx="3989861" cy="199629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2" name="Sisällön paikkamerkki 2"/>
          <p:cNvSpPr>
            <a:spLocks noGrp="1"/>
          </p:cNvSpPr>
          <p:nvPr>
            <p:ph idx="11"/>
          </p:nvPr>
        </p:nvSpPr>
        <p:spPr>
          <a:xfrm>
            <a:off x="277794" y="1348223"/>
            <a:ext cx="3989860" cy="278872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F449-6646-E94A-9E7E-02BCF5B09274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35922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1935923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4"/>
          </p:nvPr>
        </p:nvSpPr>
        <p:spPr>
          <a:xfrm>
            <a:off x="7489559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15"/>
          </p:nvPr>
        </p:nvSpPr>
        <p:spPr>
          <a:xfrm>
            <a:off x="7489558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6" name="Päivämäärän paikkamerkki 21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F3999-5A2A-644F-94C2-9032864D419C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8" name="Alatunnisteen paikkamerkki 2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  <p:sp>
        <p:nvSpPr>
          <p:cNvPr id="19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7489558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7489558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1935922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1935923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4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36625" y="178210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1</a:t>
            </a:r>
            <a:endParaRPr lang="fi-FI" dirty="0" smtClean="0"/>
          </a:p>
        </p:txBody>
      </p:sp>
      <p:sp>
        <p:nvSpPr>
          <p:cNvPr id="25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936625" y="362837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2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6469343" y="178363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3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30" hasCustomPrompt="1"/>
          </p:nvPr>
        </p:nvSpPr>
        <p:spPr>
          <a:xfrm>
            <a:off x="6469343" y="362990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2939970" y="2673753"/>
            <a:ext cx="8413829" cy="289333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9"/>
          <p:cNvSpPr>
            <a:spLocks noGrp="1"/>
          </p:cNvSpPr>
          <p:nvPr>
            <p:ph type="dt" sz="half" idx="12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F797-6724-1048-B628-A08243E95036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10"/>
          <p:cNvSpPr>
            <a:spLocks noGrp="1"/>
          </p:cNvSpPr>
          <p:nvPr>
            <p:ph type="ftr" sz="quarter" idx="13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2939969" y="2673752"/>
            <a:ext cx="8413830" cy="3102016"/>
          </a:xfr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 spc="0"/>
            </a:lvl1pPr>
            <a:lvl2pPr>
              <a:lnSpc>
                <a:spcPct val="100000"/>
              </a:lnSpc>
              <a:defRPr sz="1800" spc="0"/>
            </a:lvl2pPr>
            <a:lvl3pPr>
              <a:lnSpc>
                <a:spcPct val="100000"/>
              </a:lnSpc>
              <a:defRPr sz="1800" spc="0"/>
            </a:lvl3pPr>
            <a:lvl4pPr>
              <a:lnSpc>
                <a:spcPct val="100000"/>
              </a:lnSpc>
              <a:defRPr sz="1800" spc="0"/>
            </a:lvl4pPr>
            <a:lvl5pPr>
              <a:lnSpc>
                <a:spcPct val="100000"/>
              </a:lnSpc>
              <a:defRPr sz="1800" spc="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2"/>
          <p:cNvSpPr>
            <a:spLocks noGrp="1"/>
          </p:cNvSpPr>
          <p:nvPr>
            <p:ph type="dt" sz="half" idx="14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AF074-81A5-AE4C-BE1B-69CA5E6F54BC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7" name="Alatunnisteen paikkamerkki 3"/>
          <p:cNvSpPr>
            <a:spLocks noGrp="1"/>
          </p:cNvSpPr>
          <p:nvPr>
            <p:ph type="ftr" sz="quarter" idx="15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sty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76775" cy="6858000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251B5-B23B-2C4E-A7B9-AFE352AE5763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9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vaakakuva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8" name="Kuvan paikkamerkki 4"/>
          <p:cNvSpPr>
            <a:spLocks noGrp="1"/>
          </p:cNvSpPr>
          <p:nvPr>
            <p:ph type="pic" sz="quarter" idx="14"/>
          </p:nvPr>
        </p:nvSpPr>
        <p:spPr>
          <a:xfrm>
            <a:off x="0" y="3132820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9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3F853-8CE9-4443-9F8B-9A4DB3437B06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2" name="Alatunnisteen paikkamerkki 2"/>
          <p:cNvSpPr>
            <a:spLocks noGrp="1"/>
          </p:cNvSpPr>
          <p:nvPr>
            <p:ph type="ftr" sz="quarter" idx="16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 txBox="1">
            <a:spLocks/>
          </p:cNvSpPr>
          <p:nvPr userDrawn="1"/>
        </p:nvSpPr>
        <p:spPr>
          <a:xfrm>
            <a:off x="838200" y="1423988"/>
            <a:ext cx="6215063" cy="1063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i-FI" smtClean="0"/>
              <a:t>Pääotsikko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4"/>
          </p:nvPr>
        </p:nvSpPr>
        <p:spPr>
          <a:xfrm>
            <a:off x="838200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838201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Kuvan paikkamerkki 4"/>
          <p:cNvSpPr>
            <a:spLocks noGrp="1"/>
          </p:cNvSpPr>
          <p:nvPr>
            <p:ph type="pic" sz="quarter" idx="16"/>
          </p:nvPr>
        </p:nvSpPr>
        <p:spPr>
          <a:xfrm>
            <a:off x="7515224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1293066"/>
            <a:ext cx="6214641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F7D3F-CFA4-5442-A93D-DDA0FDB55ED6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3992169"/>
            <a:ext cx="9144000" cy="8572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 baseline="0">
                <a:latin typeface="Trebuchet MS Normaali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936794"/>
            <a:ext cx="9144000" cy="3075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tx2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2622550" y="0"/>
            <a:ext cx="7032625" cy="373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noProof="0" smtClean="0"/>
              <a:t>Vedä kuva paikkamerkkiin tai lisää napsauttamalla kuvaketta</a:t>
            </a:r>
            <a:endParaRPr lang="fi-FI" noProof="0" dirty="0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5338763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DC49A-81D8-6E47-9DBB-36E99F5C1C4E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9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37311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1935923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4"/>
          </p:nvPr>
        </p:nvSpPr>
        <p:spPr>
          <a:xfrm>
            <a:off x="7489559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15"/>
          </p:nvPr>
        </p:nvSpPr>
        <p:spPr>
          <a:xfrm>
            <a:off x="7588171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6" name="Päivämäärän paikkamerkki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6190D-D80E-6B4C-A8AC-160D11B3AC7F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8" name="Alatunnisteen paikkamerk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  <p:sp>
        <p:nvSpPr>
          <p:cNvPr id="19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7489558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7489558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1935923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1935923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Otsikko</a:t>
            </a:r>
          </a:p>
        </p:txBody>
      </p:sp>
      <p:sp>
        <p:nvSpPr>
          <p:cNvPr id="24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36625" y="178210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1</a:t>
            </a:r>
            <a:endParaRPr lang="fi-FI" dirty="0" smtClean="0"/>
          </a:p>
        </p:txBody>
      </p:sp>
      <p:sp>
        <p:nvSpPr>
          <p:cNvPr id="25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936625" y="362837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2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6469343" y="178363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3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30" hasCustomPrompt="1"/>
          </p:nvPr>
        </p:nvSpPr>
        <p:spPr>
          <a:xfrm>
            <a:off x="6469343" y="362990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30477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838200" y="1587500"/>
            <a:ext cx="3316288" cy="4221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8" name="Suorakulmio 7"/>
          <p:cNvSpPr/>
          <p:nvPr userDrawn="1"/>
        </p:nvSpPr>
        <p:spPr>
          <a:xfrm>
            <a:off x="4437063" y="1587500"/>
            <a:ext cx="3317875" cy="42211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 userDrawn="1"/>
        </p:nvSpPr>
        <p:spPr>
          <a:xfrm>
            <a:off x="8037513" y="1587500"/>
            <a:ext cx="3316287" cy="42211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" name="Otsikko 1"/>
          <p:cNvSpPr txBox="1">
            <a:spLocks/>
          </p:cNvSpPr>
          <p:nvPr userDrawn="1"/>
        </p:nvSpPr>
        <p:spPr>
          <a:xfrm>
            <a:off x="2138363" y="1660525"/>
            <a:ext cx="715962" cy="15494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1" kern="1200" spc="100" baseline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fi-FI" sz="9600" b="1" i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7618" y="360726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5" name="Sisällön paikkamerkki 2"/>
          <p:cNvSpPr>
            <a:spLocks noGrp="1"/>
          </p:cNvSpPr>
          <p:nvPr>
            <p:ph idx="14"/>
          </p:nvPr>
        </p:nvSpPr>
        <p:spPr>
          <a:xfrm>
            <a:off x="4535687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15"/>
          </p:nvPr>
        </p:nvSpPr>
        <p:spPr>
          <a:xfrm>
            <a:off x="8121568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5" name="Päivämäärän paikkamerkki 6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B5B51-8441-1841-9519-71104D567C9B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6" name="Alatunnisteen paikkamerkki 2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4535687" y="3066620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18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8148830" y="3066619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19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927618" y="3080065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0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2149101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1</a:t>
            </a:r>
            <a:endParaRPr lang="fi-FI" dirty="0" smtClean="0"/>
          </a:p>
        </p:txBody>
      </p:sp>
      <p:sp>
        <p:nvSpPr>
          <p:cNvPr id="21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5743388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2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9365268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3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nuol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ovettu nuolenkärki 6"/>
          <p:cNvSpPr/>
          <p:nvPr userDrawn="1"/>
        </p:nvSpPr>
        <p:spPr>
          <a:xfrm>
            <a:off x="850900" y="1612900"/>
            <a:ext cx="2643188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8" name="Lovettu nuolenkärki 7"/>
          <p:cNvSpPr/>
          <p:nvPr userDrawn="1"/>
        </p:nvSpPr>
        <p:spPr>
          <a:xfrm>
            <a:off x="3471863" y="1612900"/>
            <a:ext cx="2641600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0" name="Lovettu nuolenkärki 9"/>
          <p:cNvSpPr/>
          <p:nvPr userDrawn="1"/>
        </p:nvSpPr>
        <p:spPr>
          <a:xfrm>
            <a:off x="6091238" y="1612900"/>
            <a:ext cx="2643187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1" name="Lovettu nuolenkärki 10"/>
          <p:cNvSpPr/>
          <p:nvPr userDrawn="1"/>
        </p:nvSpPr>
        <p:spPr>
          <a:xfrm>
            <a:off x="8712200" y="1612900"/>
            <a:ext cx="2641600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9" name="Sisällön paikkamerkki 2"/>
          <p:cNvSpPr>
            <a:spLocks noGrp="1"/>
          </p:cNvSpPr>
          <p:nvPr>
            <p:ph idx="12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5" name="Sisällön paikkamerkki 2"/>
          <p:cNvSpPr>
            <a:spLocks noGrp="1"/>
          </p:cNvSpPr>
          <p:nvPr>
            <p:ph idx="14"/>
          </p:nvPr>
        </p:nvSpPr>
        <p:spPr>
          <a:xfrm>
            <a:off x="851658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5"/>
          </p:nvPr>
        </p:nvSpPr>
        <p:spPr>
          <a:xfrm>
            <a:off x="3471687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16"/>
          </p:nvPr>
        </p:nvSpPr>
        <p:spPr>
          <a:xfrm>
            <a:off x="6091716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7"/>
          </p:nvPr>
        </p:nvSpPr>
        <p:spPr>
          <a:xfrm>
            <a:off x="8733969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4" name="Päivämäärän paikkamerkki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F9620-08A6-B044-822A-8B4902B0B8C2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25" name="Alatunnisteen paikkamerkki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838202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7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3458230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8" name="Sisällön paikkamerkki 2"/>
          <p:cNvSpPr>
            <a:spLocks noGrp="1"/>
          </p:cNvSpPr>
          <p:nvPr>
            <p:ph idx="22" hasCustomPrompt="1"/>
          </p:nvPr>
        </p:nvSpPr>
        <p:spPr>
          <a:xfrm>
            <a:off x="6091238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9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8711266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30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7096033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3</a:t>
            </a:r>
          </a:p>
        </p:txBody>
      </p:sp>
      <p:sp>
        <p:nvSpPr>
          <p:cNvPr id="31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645368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4</a:t>
            </a:r>
          </a:p>
        </p:txBody>
      </p:sp>
      <p:sp>
        <p:nvSpPr>
          <p:cNvPr id="32" name="Sisällön paikkamerkki 2"/>
          <p:cNvSpPr>
            <a:spLocks noGrp="1"/>
          </p:cNvSpPr>
          <p:nvPr>
            <p:ph idx="26" hasCustomPrompt="1"/>
          </p:nvPr>
        </p:nvSpPr>
        <p:spPr>
          <a:xfrm>
            <a:off x="4427909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2</a:t>
            </a:r>
            <a:endParaRPr lang="fi-FI" dirty="0" smtClean="0"/>
          </a:p>
        </p:txBody>
      </p:sp>
      <p:sp>
        <p:nvSpPr>
          <p:cNvPr id="33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1855696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smtClean="0"/>
              <a:t>1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838200" y="1317625"/>
            <a:ext cx="5159375" cy="221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 userDrawn="1"/>
        </p:nvSpPr>
        <p:spPr>
          <a:xfrm>
            <a:off x="6194425" y="1317625"/>
            <a:ext cx="5159375" cy="2219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1" name="Suorakulmio 10"/>
          <p:cNvSpPr/>
          <p:nvPr userDrawn="1"/>
        </p:nvSpPr>
        <p:spPr>
          <a:xfrm>
            <a:off x="838200" y="3689350"/>
            <a:ext cx="5159375" cy="2219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6194425" y="3689350"/>
            <a:ext cx="5159375" cy="2219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93722" y="1980172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8" name="Sisällön paikkamerkki 2"/>
          <p:cNvSpPr>
            <a:spLocks noGrp="1"/>
          </p:cNvSpPr>
          <p:nvPr>
            <p:ph idx="18"/>
          </p:nvPr>
        </p:nvSpPr>
        <p:spPr>
          <a:xfrm>
            <a:off x="6345652" y="1980172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28" name="Sisällön paikkamerkki 2"/>
          <p:cNvSpPr>
            <a:spLocks noGrp="1"/>
          </p:cNvSpPr>
          <p:nvPr>
            <p:ph idx="19"/>
          </p:nvPr>
        </p:nvSpPr>
        <p:spPr>
          <a:xfrm>
            <a:off x="993722" y="4352270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31" name="Sisällön paikkamerkki 2"/>
          <p:cNvSpPr>
            <a:spLocks noGrp="1"/>
          </p:cNvSpPr>
          <p:nvPr>
            <p:ph idx="20"/>
          </p:nvPr>
        </p:nvSpPr>
        <p:spPr>
          <a:xfrm>
            <a:off x="6345652" y="4352270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5" name="Päivämäärän paikkamerkki 6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4B41E-A4AB-494C-AC8C-B9974E3725D6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6" name="Alatunnisteen paikkamerkki 23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6345651" y="1500179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1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6345651" y="3865668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2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93722" y="1502507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3" name="Sisällön paikkamerkki 2"/>
          <p:cNvSpPr>
            <a:spLocks noGrp="1"/>
          </p:cNvSpPr>
          <p:nvPr>
            <p:ph idx="26" hasCustomPrompt="1"/>
          </p:nvPr>
        </p:nvSpPr>
        <p:spPr>
          <a:xfrm>
            <a:off x="993722" y="3865668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uku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927618" y="360726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9" name="Sisällön paikkamerkki 2"/>
          <p:cNvSpPr>
            <a:spLocks noGrp="1"/>
          </p:cNvSpPr>
          <p:nvPr>
            <p:ph idx="14"/>
          </p:nvPr>
        </p:nvSpPr>
        <p:spPr>
          <a:xfrm>
            <a:off x="4535687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Sisällön paikkamerkki 2"/>
          <p:cNvSpPr>
            <a:spLocks noGrp="1"/>
          </p:cNvSpPr>
          <p:nvPr>
            <p:ph idx="15"/>
          </p:nvPr>
        </p:nvSpPr>
        <p:spPr>
          <a:xfrm>
            <a:off x="8121568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6" name="Päivämäärän paikkamerkki 2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EF195EA-7676-B24D-9F70-EA0A6E2F79CF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7" name="Alatunnisteen paikkamerkki 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8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8121567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19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4513455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0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27618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Otsikko</a:t>
            </a:r>
            <a:endParaRPr lang="fi-FI" dirty="0" smtClean="0"/>
          </a:p>
        </p:txBody>
      </p:sp>
      <p:sp>
        <p:nvSpPr>
          <p:cNvPr id="21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27618" y="1637078"/>
            <a:ext cx="3148190" cy="12435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 dirty="0" smtClean="0"/>
              <a:t>534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4546578" y="1855694"/>
            <a:ext cx="3148190" cy="10249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fontAlgn="auto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Wingdings" charset="2"/>
              <a:buNone/>
              <a:defRPr lang="fi-FI" sz="8800" b="1" i="0" kern="1200" spc="100" baseline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fi-FI" sz="7200" b="1" i="0" spc="0" smtClean="0">
                <a:solidFill>
                  <a:schemeClr val="accent1"/>
                </a:solidFill>
              </a:rPr>
              <a:t>63 000</a:t>
            </a:r>
            <a:endParaRPr lang="fi-FI" sz="7200" b="1" i="0" spc="0" dirty="0">
              <a:solidFill>
                <a:schemeClr val="accent1"/>
              </a:solidFill>
            </a:endParaRPr>
          </a:p>
        </p:txBody>
      </p:sp>
      <p:sp>
        <p:nvSpPr>
          <p:cNvPr id="23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8111479" y="1637078"/>
            <a:ext cx="3148190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fontAlgn="auto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Wingdings" charset="2"/>
              <a:buNone/>
              <a:defRPr lang="fi-FI" sz="7200" b="1" i="0" kern="1200" spc="100" baseline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fi-FI" sz="9600" b="1" i="0" dirty="0" smtClean="0">
                <a:solidFill>
                  <a:schemeClr val="accent1"/>
                </a:solidFill>
              </a:rPr>
              <a:t>38 %</a:t>
            </a:r>
            <a:endParaRPr lang="fi-FI" sz="9600" b="1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173774"/>
            <a:ext cx="9144000" cy="3796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bg1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6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3928057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Otsikko 11"/>
          <p:cNvSpPr>
            <a:spLocks noGrp="1"/>
          </p:cNvSpPr>
          <p:nvPr>
            <p:ph type="title"/>
          </p:nvPr>
        </p:nvSpPr>
        <p:spPr>
          <a:xfrm>
            <a:off x="838200" y="2074635"/>
            <a:ext cx="10515600" cy="724510"/>
          </a:xfrm>
          <a:prstGeom prst="rect">
            <a:avLst/>
          </a:prstGeo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3992169"/>
            <a:ext cx="9144000" cy="8572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 baseline="0">
                <a:solidFill>
                  <a:schemeClr val="bg1"/>
                </a:solidFill>
                <a:latin typeface="Trebuchet MS Normaali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936794"/>
            <a:ext cx="9144000" cy="321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bg1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2622550" y="0"/>
            <a:ext cx="7032625" cy="373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noProof="0" smtClean="0"/>
              <a:t>Vedä kuva paikkamerkkiin tai lisää napsauttamalla kuvaketta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2"/>
          <p:cNvSpPr txBox="1">
            <a:spLocks/>
          </p:cNvSpPr>
          <p:nvPr userDrawn="1"/>
        </p:nvSpPr>
        <p:spPr>
          <a:xfrm>
            <a:off x="1524000" y="3927475"/>
            <a:ext cx="91440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Tx/>
              <a:buNone/>
              <a:defRPr sz="1800" b="0" i="0" kern="1200" cap="none" spc="140" baseline="0">
                <a:solidFill>
                  <a:schemeClr val="tx2"/>
                </a:solidFill>
                <a:latin typeface="Trebuchet MS Lihavoitu" charset="0"/>
                <a:ea typeface="Trebuchet MS Normaali" charset="0"/>
                <a:cs typeface="Trebuchet MS Normaal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20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8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6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6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i-FI" sz="1000" b="1" spc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SEINAJOKI.FI</a:t>
            </a:r>
          </a:p>
        </p:txBody>
      </p:sp>
      <p:pic>
        <p:nvPicPr>
          <p:cNvPr id="3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2009775"/>
            <a:ext cx="4457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9970" y="2673752"/>
            <a:ext cx="8413829" cy="310201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4869F-EA3C-A149-B5AE-338F70445E2E}" type="datetime1">
              <a:rPr lang="fi-FI"/>
              <a:pPr>
                <a:defRPr/>
              </a:pPr>
              <a:t>11.1.2023</a:t>
            </a:fld>
            <a:endParaRPr lang="fi-FI"/>
          </a:p>
        </p:txBody>
      </p:sp>
      <p:sp>
        <p:nvSpPr>
          <p:cNvPr id="7" name="Alatunnisteen paikkamerkki 7"/>
          <p:cNvSpPr>
            <a:spLocks noGrp="1"/>
          </p:cNvSpPr>
          <p:nvPr>
            <p:ph type="ftr" sz="quarter" idx="13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2939969" y="2673752"/>
            <a:ext cx="8413830" cy="3102016"/>
          </a:xfr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 spc="0"/>
            </a:lvl1pPr>
            <a:lvl2pPr>
              <a:lnSpc>
                <a:spcPct val="100000"/>
              </a:lnSpc>
              <a:defRPr sz="1800" spc="0"/>
            </a:lvl2pPr>
            <a:lvl3pPr>
              <a:lnSpc>
                <a:spcPct val="100000"/>
              </a:lnSpc>
              <a:defRPr sz="1800" spc="0"/>
            </a:lvl3pPr>
            <a:lvl4pPr>
              <a:lnSpc>
                <a:spcPct val="100000"/>
              </a:lnSpc>
              <a:defRPr sz="1800" spc="0"/>
            </a:lvl4pPr>
            <a:lvl5pPr>
              <a:lnSpc>
                <a:spcPct val="100000"/>
              </a:lnSpc>
              <a:defRPr sz="1800" spc="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946D-C732-4C42-89DA-B29D333D36B5}" type="datetime1">
              <a:rPr lang="fi-FI"/>
              <a:pPr>
                <a:defRPr/>
              </a:pPr>
              <a:t>11.1.2023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5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sty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76775" cy="6858000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7" name="Päivämäärän paikkamerkki 10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FFAB9-87B9-7A49-A5BE-D738DE42FF47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11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vaakakuva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8" name="Kuvan paikkamerkki 4"/>
          <p:cNvSpPr>
            <a:spLocks noGrp="1"/>
          </p:cNvSpPr>
          <p:nvPr>
            <p:ph type="pic" sz="quarter" idx="14"/>
          </p:nvPr>
        </p:nvSpPr>
        <p:spPr>
          <a:xfrm>
            <a:off x="0" y="3132820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9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648AC-B3D0-1E44-B346-E4C1B120E101}" type="datetime1">
              <a:rPr lang="fi-FI"/>
              <a:pPr>
                <a:defRPr/>
              </a:pPr>
              <a:t>11.1.2023</a:t>
            </a:fld>
            <a:endParaRPr lang="fi-FI"/>
          </a:p>
        </p:txBody>
      </p:sp>
      <p:sp>
        <p:nvSpPr>
          <p:cNvPr id="12" name="Alatunnisteen paikkamerkki 12"/>
          <p:cNvSpPr>
            <a:spLocks noGrp="1"/>
          </p:cNvSpPr>
          <p:nvPr>
            <p:ph type="ftr" sz="quarter" idx="16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5.emf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6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6.emf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Kuva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99150"/>
            <a:ext cx="12192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Kuva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99150"/>
            <a:ext cx="12192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4950"/>
            <a:ext cx="121920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512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x-none"/>
              <a:t>Muokkaa tekstin perustyylejä napsauttamalla</a:t>
            </a:r>
          </a:p>
          <a:p>
            <a:pPr lvl="1"/>
            <a:r>
              <a:rPr lang="fi-FI" altLang="x-none"/>
              <a:t> toinen taso</a:t>
            </a:r>
          </a:p>
          <a:p>
            <a:pPr lvl="2"/>
            <a:r>
              <a:rPr lang="fi-FI" altLang="x-none"/>
              <a:t>kolmas taso</a:t>
            </a:r>
          </a:p>
          <a:p>
            <a:pPr lvl="3"/>
            <a:r>
              <a:rPr lang="fi-FI" altLang="x-none"/>
              <a:t>neljäs taso</a:t>
            </a:r>
          </a:p>
          <a:p>
            <a:pPr lvl="4"/>
            <a:r>
              <a:rPr lang="fi-FI" altLang="x-none"/>
              <a:t>viides taso</a:t>
            </a:r>
          </a:p>
        </p:txBody>
      </p:sp>
      <p:pic>
        <p:nvPicPr>
          <p:cNvPr id="5124" name="Kuva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69050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C2A81748-7EF5-2543-B690-F7334CD14A58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536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x-none"/>
              <a:t>Muokkaa tekstin perustyylejä napsauttamalla</a:t>
            </a:r>
          </a:p>
          <a:p>
            <a:pPr lvl="1"/>
            <a:r>
              <a:rPr lang="fi-FI" altLang="x-none"/>
              <a:t> toinen taso</a:t>
            </a:r>
          </a:p>
          <a:p>
            <a:pPr lvl="2"/>
            <a:r>
              <a:rPr lang="fi-FI" altLang="x-none"/>
              <a:t>kolmas taso</a:t>
            </a:r>
          </a:p>
          <a:p>
            <a:pPr lvl="3"/>
            <a:r>
              <a:rPr lang="fi-FI" altLang="x-none"/>
              <a:t>neljäs taso</a:t>
            </a:r>
          </a:p>
          <a:p>
            <a:pPr lvl="4"/>
            <a:r>
              <a:rPr lang="fi-FI" altLang="x-none"/>
              <a:t>viides taso</a:t>
            </a:r>
          </a:p>
        </p:txBody>
      </p:sp>
      <p:pic>
        <p:nvPicPr>
          <p:cNvPr id="15364" name="Kuva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3813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9E5D811D-4209-DB49-89C0-D79AAFB85220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8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bg1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Kuva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3813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D9443445-91E9-C24A-AEC6-62605574EA0A}" type="datetime1">
              <a:rPr lang="fi-FI"/>
              <a:pPr>
                <a:defRPr/>
              </a:pPr>
              <a:t>11.1.2023</a:t>
            </a:fld>
            <a:endParaRPr lang="fi-FI" dirty="0"/>
          </a:p>
        </p:txBody>
      </p:sp>
      <p:sp>
        <p:nvSpPr>
          <p:cNvPr id="11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bg1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3g0elxE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3g0elxE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>
          <a:xfrm>
            <a:off x="1524000" y="3173413"/>
            <a:ext cx="9144000" cy="379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10.1.2023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838200" y="1712913"/>
            <a:ext cx="10515600" cy="723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Marttilan koulun kaksikielisen opetuksen esittely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1"/>
          </p:nvPr>
        </p:nvSpPr>
        <p:spPr>
          <a:xfrm>
            <a:off x="1524000" y="3927475"/>
            <a:ext cx="9144000" cy="295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Hannakaisa Lehtonen ja Tuula Ulve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Koronapandemian vaikutus soveltuvuustestiin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795400"/>
            <a:ext cx="8413830" cy="31020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Korona ei aiheuta tällä hetkellä rajoituksia testaamiseen.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Soveltuvuustesti toteutetaan kahden iltapäivän aikana Marttilan koululla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Testiin voi tulla ainoastaan terveenä. 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466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69" y="891519"/>
            <a:ext cx="8413830" cy="10643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Soveltuvuustesti Marttilan koululla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107244"/>
            <a:ext cx="8413830" cy="326603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</a:t>
            </a:r>
            <a:r>
              <a:rPr lang="fi-FI" dirty="0" smtClean="0"/>
              <a:t>ikuinen saattelee lapsen </a:t>
            </a:r>
            <a:r>
              <a:rPr lang="fi-FI" dirty="0"/>
              <a:t>Marttilan koulun C-oven läheiseen aulaan (käynti Torikadun puolen taksiympyrästä)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Saapukaa </a:t>
            </a:r>
            <a:r>
              <a:rPr lang="fi-FI" dirty="0" smtClean="0"/>
              <a:t>paikalle hyvissä ajoin. </a:t>
            </a:r>
            <a:r>
              <a:rPr lang="fi-FI" dirty="0"/>
              <a:t>Ulkovaatteet voi jättää </a:t>
            </a:r>
            <a:r>
              <a:rPr lang="fi-FI" dirty="0" smtClean="0"/>
              <a:t>ala-aulaan, mutta kengät saa jättää jalkaan. Opettajat tulevat </a:t>
            </a:r>
            <a:r>
              <a:rPr lang="fi-FI" dirty="0"/>
              <a:t>hakemaan </a:t>
            </a:r>
            <a:r>
              <a:rPr lang="fi-FI" dirty="0" smtClean="0"/>
              <a:t>lapset aulasta.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Muista palauttaa kyselylomake lasta tuodessa!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Soveltuvuustestin kesto on n. 2,5 tuntia. Tuomme lapset takaisin ala-aulaan, ja varmistamme että heillä on hakija ennen kuin päästämme heidät lähtemään.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Trebuchet MS Normaali"/>
              </a:rPr>
              <a:t>Testauspäivät ovat tiistai 17.1. ja keskiviikko 18.1. klo 12.30-15 (lopetusaika ei minuutilleen tiedossa) Oman testipäivänne saatte tiedoksi sähköpostilla 13.1.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Trebuchet MS Normaali"/>
              </a:rPr>
              <a:t>Meillä ei välipalatarjoilua, hyvä varmistaa että lapsi jaksaa iltapäivän (</a:t>
            </a:r>
            <a:r>
              <a:rPr lang="fi-FI" dirty="0" err="1" smtClean="0">
                <a:latin typeface="Trebuchet MS Normaali"/>
              </a:rPr>
              <a:t>esim</a:t>
            </a:r>
            <a:r>
              <a:rPr lang="fi-FI" dirty="0" smtClean="0">
                <a:latin typeface="Trebuchet MS Normaali"/>
              </a:rPr>
              <a:t> syömällä pieni välipala ennen koululle tuloa) Rento pukeutuminen lapselle, vaatteet joissa pystyy liikkumaan.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798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891519"/>
            <a:ext cx="8413830" cy="10643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Marttilan kaksikieliseen opetukseen hakeutumisen aikataulu 2023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673751"/>
            <a:ext cx="8413830" cy="32349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Ilmoittautuminen testiin </a:t>
            </a:r>
            <a:r>
              <a:rPr lang="fi-FI" b="1" dirty="0"/>
              <a:t>torstaihin </a:t>
            </a:r>
            <a:r>
              <a:rPr lang="fi-FI" b="1" dirty="0" smtClean="0"/>
              <a:t>12.1.2023 </a:t>
            </a:r>
            <a:r>
              <a:rPr lang="fi-FI" b="1" dirty="0"/>
              <a:t>klo 12.00 </a:t>
            </a:r>
            <a:r>
              <a:rPr lang="fi-FI" b="1" dirty="0" smtClean="0"/>
              <a:t>mennessä</a:t>
            </a:r>
            <a:r>
              <a:rPr lang="fi-FI" dirty="0"/>
              <a:t> </a:t>
            </a:r>
            <a:r>
              <a:rPr lang="fi-FI" dirty="0" smtClean="0"/>
              <a:t>seuraavan linkin kautta: </a:t>
            </a:r>
            <a:r>
              <a:rPr lang="fi-FI" u="sng" dirty="0">
                <a:hlinkClick r:id="rId2"/>
              </a:rPr>
              <a:t>http://bit.ly/3g0elxE</a:t>
            </a: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Tieto testin tarkemmasta ajankohdasta sekä </a:t>
            </a:r>
            <a:r>
              <a:rPr lang="fi-FI" dirty="0" smtClean="0"/>
              <a:t>huoltajien kyselykaavake lähetetään </a:t>
            </a:r>
            <a:r>
              <a:rPr lang="fi-FI" dirty="0"/>
              <a:t>sähköpostitse perjantaina </a:t>
            </a:r>
            <a:r>
              <a:rPr lang="fi-FI" dirty="0" smtClean="0"/>
              <a:t>13.1.2023. Muista tarkistaa myös roskaposti!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Päivitetyn ja allekirjoitetun oppimissuunnitelman palautus viikolla 2 esiopetuksesta Marttilan </a:t>
            </a:r>
            <a:r>
              <a:rPr lang="fi-FI" dirty="0" smtClean="0"/>
              <a:t>koululle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Soveltuvuustestit Marttilan koulussa viikolla </a:t>
            </a:r>
            <a:r>
              <a:rPr lang="fi-FI" dirty="0" smtClean="0"/>
              <a:t>3.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Huoltajille ilmoitetaan valinnasta sähköpostilla viimeistään viikon 4 alussa.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Kouluun ilmoittaudutaan sähköisesti </a:t>
            </a:r>
            <a:r>
              <a:rPr lang="fi-FI" dirty="0"/>
              <a:t>testitulosten </a:t>
            </a:r>
            <a:r>
              <a:rPr lang="fi-FI" dirty="0" smtClean="0"/>
              <a:t>varmistumisen jälkeen.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507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633975"/>
            <a:ext cx="8413830" cy="1064329"/>
          </a:xfrm>
        </p:spPr>
        <p:txBody>
          <a:bodyPr>
            <a:normAutofit/>
          </a:bodyPr>
          <a:lstStyle/>
          <a:p>
            <a:r>
              <a:rPr lang="fi-FI" dirty="0" smtClean="0"/>
              <a:t>Tärkeää muistettavaa: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1319753" y="1873331"/>
            <a:ext cx="10034046" cy="4035344"/>
          </a:xfrm>
        </p:spPr>
        <p:txBody>
          <a:bodyPr/>
          <a:lstStyle/>
          <a:p>
            <a:r>
              <a:rPr lang="fi-FI" b="1" dirty="0"/>
              <a:t>1.</a:t>
            </a:r>
            <a:r>
              <a:rPr lang="fi-FI" dirty="0"/>
              <a:t> </a:t>
            </a:r>
            <a:r>
              <a:rPr lang="fi-FI" b="1" dirty="0"/>
              <a:t>Ilmoita</a:t>
            </a:r>
            <a:r>
              <a:rPr lang="fi-FI" dirty="0"/>
              <a:t> lapsesi </a:t>
            </a:r>
            <a:r>
              <a:rPr lang="fi-FI" dirty="0" smtClean="0"/>
              <a:t>soveltuvuustestiin viimeistään </a:t>
            </a:r>
            <a:r>
              <a:rPr lang="fi-FI" dirty="0"/>
              <a:t>to </a:t>
            </a:r>
            <a:r>
              <a:rPr lang="fi-FI" dirty="0" smtClean="0"/>
              <a:t>12.1.2023 </a:t>
            </a:r>
            <a:r>
              <a:rPr lang="fi-FI" dirty="0"/>
              <a:t>klo 12 </a:t>
            </a:r>
            <a:r>
              <a:rPr lang="fi-FI" dirty="0" smtClean="0"/>
              <a:t>mennessä:    </a:t>
            </a:r>
          </a:p>
          <a:p>
            <a:r>
              <a:rPr lang="fi-FI" dirty="0" smtClean="0"/>
              <a:t>	</a:t>
            </a:r>
            <a:r>
              <a:rPr lang="fi-FI" u="sng" dirty="0">
                <a:hlinkClick r:id="rId2"/>
              </a:rPr>
              <a:t>http://bit.ly/3g0elxE</a:t>
            </a:r>
            <a:endParaRPr lang="fi-FI" dirty="0"/>
          </a:p>
          <a:p>
            <a:r>
              <a:rPr lang="fi-FI" b="1" dirty="0" smtClean="0"/>
              <a:t>    </a:t>
            </a:r>
            <a:r>
              <a:rPr lang="fi-FI" b="1" dirty="0" err="1" smtClean="0"/>
              <a:t>Huom</a:t>
            </a:r>
            <a:r>
              <a:rPr lang="fi-FI" b="1" dirty="0"/>
              <a:t>! </a:t>
            </a:r>
            <a:r>
              <a:rPr lang="fi-FI" dirty="0"/>
              <a:t>Ilmoittautuminen on </a:t>
            </a:r>
            <a:r>
              <a:rPr lang="fi-FI" dirty="0" smtClean="0"/>
              <a:t>sitova, muistathan perua jos ette </a:t>
            </a:r>
            <a:r>
              <a:rPr lang="fi-FI" smtClean="0"/>
              <a:t>tulekaan </a:t>
            </a:r>
            <a:r>
              <a:rPr lang="fi-FI" smtClean="0"/>
              <a:t>paikalle 	</a:t>
            </a:r>
            <a:r>
              <a:rPr lang="fi-FI" smtClean="0">
                <a:solidFill>
                  <a:schemeClr val="accent3"/>
                </a:solidFill>
              </a:rPr>
              <a:t>tuula.ulve@gmail.com</a:t>
            </a:r>
            <a:endParaRPr lang="fi-FI" dirty="0" smtClean="0">
              <a:solidFill>
                <a:schemeClr val="accent3"/>
              </a:solidFill>
            </a:endParaRPr>
          </a:p>
          <a:p>
            <a:endParaRPr lang="fi-FI" dirty="0"/>
          </a:p>
          <a:p>
            <a:r>
              <a:rPr lang="fi-FI" b="1" dirty="0"/>
              <a:t>2.</a:t>
            </a:r>
            <a:r>
              <a:rPr lang="fi-FI" dirty="0"/>
              <a:t> </a:t>
            </a:r>
            <a:r>
              <a:rPr lang="fi-FI" b="1" dirty="0"/>
              <a:t>Varmista,</a:t>
            </a:r>
            <a:r>
              <a:rPr lang="fi-FI" dirty="0"/>
              <a:t> että päiväkoti </a:t>
            </a:r>
            <a:r>
              <a:rPr lang="fi-FI" dirty="0" smtClean="0"/>
              <a:t>toimittaa kopion päivitetystä ja huoltajien allekirjoittamasta  	oppimissuunnitelmasta Marttilan </a:t>
            </a:r>
            <a:r>
              <a:rPr lang="fi-FI" dirty="0"/>
              <a:t>koululle ennen testipäiviä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b="1" dirty="0"/>
              <a:t>3.</a:t>
            </a:r>
            <a:r>
              <a:rPr lang="fi-FI" dirty="0"/>
              <a:t> </a:t>
            </a:r>
            <a:r>
              <a:rPr lang="fi-FI" b="1" dirty="0" smtClean="0"/>
              <a:t>Muista</a:t>
            </a:r>
            <a:r>
              <a:rPr lang="fi-FI" dirty="0" smtClean="0"/>
              <a:t> tuoda vanhemmille </a:t>
            </a:r>
            <a:r>
              <a:rPr lang="fi-FI" dirty="0"/>
              <a:t>suunnattu </a:t>
            </a:r>
            <a:r>
              <a:rPr lang="fi-FI" dirty="0" smtClean="0"/>
              <a:t>kyselylomake</a:t>
            </a:r>
            <a:r>
              <a:rPr lang="fi-FI" dirty="0"/>
              <a:t> </a:t>
            </a:r>
            <a:r>
              <a:rPr lang="fi-FI" dirty="0" smtClean="0"/>
              <a:t>koululle testipäivänä!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512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Kaksikielinen opetus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Marttilan koululla tarjotaan kaksikielistä opetusta eikä sitä tule sekoittaa kielikylpyopetukseen. Oppiaineita ja –sisältöjä opiskellaan sekä suomeksi että englanniksi.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opetuksen alkuvaiheessa lapset voivat puhua suomea, mutta jatkossa oppilaidenkin englanninkielen käyttö kasvaa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osa opetusmateriaaleista on englanninkielisiä, osa suomenkielisiä</a:t>
            </a:r>
          </a:p>
          <a:p>
            <a:endParaRPr lang="fi-FI" dirty="0" smtClean="0"/>
          </a:p>
          <a:p>
            <a:r>
              <a:rPr lang="fi-FI" dirty="0" err="1" smtClean="0"/>
              <a:t>Huom</a:t>
            </a:r>
            <a:r>
              <a:rPr lang="fi-FI" dirty="0"/>
              <a:t>! lukemaan ja kirjoittamaan opettaminen tapahtuu aina suomen kielellä</a:t>
            </a:r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5964869F-EA3C-A149-B5AE-338F70445E2E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1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Miten kaksikielisessä opetuksessa opiskellaan?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Opetuksen </a:t>
            </a:r>
            <a:r>
              <a:rPr lang="fi-FI" dirty="0"/>
              <a:t>viitekehys </a:t>
            </a:r>
            <a:r>
              <a:rPr lang="fi-FI" dirty="0" smtClean="0"/>
              <a:t>on </a:t>
            </a:r>
            <a:r>
              <a:rPr lang="fi-FI" dirty="0"/>
              <a:t>CLIL-opetus </a:t>
            </a:r>
            <a:r>
              <a:rPr lang="fi-FI" dirty="0" smtClean="0"/>
              <a:t>(</a:t>
            </a:r>
            <a:r>
              <a:rPr lang="fi-FI" dirty="0"/>
              <a:t>Content and Language </a:t>
            </a:r>
            <a:r>
              <a:rPr lang="fi-FI" dirty="0" err="1"/>
              <a:t>Integrated</a:t>
            </a:r>
            <a:r>
              <a:rPr lang="fi-FI" dirty="0"/>
              <a:t> </a:t>
            </a:r>
            <a:r>
              <a:rPr lang="fi-FI" dirty="0" smtClean="0"/>
              <a:t>Learning), </a:t>
            </a:r>
            <a:r>
              <a:rPr lang="fi-FI" dirty="0"/>
              <a:t>jossa päämääränä on saavuttaa oppiaineelle asetetut normaalit tavoitteet ja oppia opetuksen välineenä olevaa vierasta kieltä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CLIL-opetuksessa kieli toimii opetuksen ja oppimisen välineenä muita aineita opiskeltaessa. Vieraskielisessä opetuksessa pyritään samanaikaiseen vieraan kielen ja opetettavan sisällön oppimiseen. CLIL </a:t>
            </a:r>
            <a:r>
              <a:rPr lang="fi-FI" dirty="0" smtClean="0"/>
              <a:t>-tunneilla </a:t>
            </a:r>
            <a:r>
              <a:rPr lang="fi-FI" dirty="0"/>
              <a:t>opitaan siis vierasta kieltä äidinkielen tapaan.</a:t>
            </a:r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42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Opetussuunnitelma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Tavoitteet ovat lähtökohtaisesti samat kuin suomenkielisissä luokissa. Oppilas oppii englantia myös muilla kuin varsinaisilla englannintunneilla, joten A1-kielen tavoitteet ovat laajemmat kuin muussa perusopetuksessa</a:t>
            </a:r>
            <a:r>
              <a:rPr lang="fi-FI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Vieraalla </a:t>
            </a:r>
            <a:r>
              <a:rPr lang="fi-FI" dirty="0"/>
              <a:t>kielellä annettavan opetuksen määrä muodostuu käytännössä yksilöllisesti kunkin opetusryhmän edellytysten mukaan kuitenkin niin, että asetettu tavoitetaso saavutetaan</a:t>
            </a:r>
            <a:r>
              <a:rPr lang="fi-FI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Opetussuunnitelmassa on </a:t>
            </a:r>
            <a:r>
              <a:rPr lang="fi-FI" dirty="0" smtClean="0"/>
              <a:t>määritelty sekä yleiset </a:t>
            </a:r>
            <a:r>
              <a:rPr lang="fi-FI" dirty="0"/>
              <a:t>kielelliset </a:t>
            </a:r>
            <a:r>
              <a:rPr lang="fi-FI" dirty="0" smtClean="0"/>
              <a:t>tavoitteet</a:t>
            </a:r>
            <a:r>
              <a:rPr lang="fi-FI" dirty="0"/>
              <a:t> </a:t>
            </a:r>
            <a:r>
              <a:rPr lang="fi-FI" dirty="0" smtClean="0"/>
              <a:t>että perustaso eri oppiaineiden osalta. 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274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40050" y="733728"/>
            <a:ext cx="8413830" cy="1064329"/>
          </a:xfrm>
        </p:spPr>
        <p:txBody>
          <a:bodyPr/>
          <a:lstStyle/>
          <a:p>
            <a:r>
              <a:rPr lang="fi-FI" dirty="0" smtClean="0"/>
              <a:t>Opetussuunnitelma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061118"/>
            <a:ext cx="8413830" cy="3102016"/>
          </a:xfrm>
        </p:spPr>
        <p:txBody>
          <a:bodyPr/>
          <a:lstStyle/>
          <a:p>
            <a:r>
              <a:rPr lang="fi-FI" dirty="0"/>
              <a:t>Kaksikielisessä opetuksessa oppilas: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oppii opetussuunnitelman sisältöjä sekä suomen että englannin </a:t>
            </a:r>
            <a:r>
              <a:rPr lang="fi-FI" dirty="0" smtClean="0"/>
              <a:t>kielellä.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tutustuu englantia puhuvien maiden </a:t>
            </a:r>
            <a:r>
              <a:rPr lang="fi-FI" dirty="0" smtClean="0"/>
              <a:t>kulttuureihin.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oppii kommunikoimaan luontevasti arkipäivän tilanteissa englannin </a:t>
            </a:r>
            <a:r>
              <a:rPr lang="fi-FI" dirty="0" smtClean="0"/>
              <a:t>kielellä.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suhtautuu myönteisesti ja ennakkoluulottomasti vieraisiin </a:t>
            </a:r>
            <a:r>
              <a:rPr lang="fi-FI" dirty="0" smtClean="0"/>
              <a:t>kieliin.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kasvaa </a:t>
            </a:r>
            <a:r>
              <a:rPr lang="fi-FI" dirty="0" smtClean="0"/>
              <a:t>kansainvälisyyteen.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saavuttaa hyvät valmiudet eri oppiaineiden opiskeluun englannin </a:t>
            </a:r>
            <a:r>
              <a:rPr lang="fi-FI" dirty="0" smtClean="0"/>
              <a:t>kielellä.</a:t>
            </a:r>
            <a:r>
              <a:rPr lang="fi-FI" dirty="0"/>
              <a:t> 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18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476033"/>
            <a:ext cx="8413830" cy="10643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Kaksikielisessä opetuksessa auttaa…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1626346"/>
            <a:ext cx="8413830" cy="477445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hyvät kouluvalmiudet ja sosiaaliset taidot.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motivaatio koulunkäyntiin.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hyvä äidinkielen hallinta.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kyky kuunnella ja seurata vieraskielistä opetusta keskittyneesti. Lapsen tulee usein seurata havaintomateriaaleja sekä opettajan toimintaa yhtaikaisesti sanallisten ohjeiden kanssa.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epävarmuuden sietokyky, sillä oppilas ei voi ymmärtää kaikkea mitä opettaja tai joku muu puhuu englanniksi tai mitä englanninkieliset opetusmateriaalit sisältävät.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omien epäonnistumisten ja virheiden sietokyky, sillä oppilaille tulee enemmän virheitä kuin tavallisessa opetuksessa.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aktiivinen osallistuminen ja kyky toimia ohjeiden mukaan.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halu, rohkeus ja taito kommunikoida erilaisten ihmisten kanssa. Kyky sietää erilaisuutta.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 smtClean="0"/>
              <a:t>kiinnostus </a:t>
            </a:r>
            <a:r>
              <a:rPr lang="fi-FI" sz="1600" dirty="0"/>
              <a:t>opiskella vieraalla kielellä ja aikaa paneutua annettuihin kotitehtäviin.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381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What´s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aim</a:t>
            </a:r>
            <a:r>
              <a:rPr lang="fi-FI" dirty="0"/>
              <a:t>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Tavoitteena hyvinvoivat oppilaat, jotka nauttivat CLIL-opetuksen tarjoamista haasteista, ja joille CLIL-opetus on sopiva menetelmä hyvän kielitaidon omaksumiseen</a:t>
            </a:r>
            <a:r>
              <a:rPr lang="fi-FI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Kielen kehittymistä seurataan säännöllisesti yleiseurooppalaisen viitekehyksen taitotasotavoitteiden avulla. Mikäli </a:t>
            </a:r>
            <a:r>
              <a:rPr lang="fi-FI" dirty="0" err="1" smtClean="0"/>
              <a:t>kaksikielinen</a:t>
            </a:r>
            <a:r>
              <a:rPr lang="fi-FI" dirty="0" smtClean="0"/>
              <a:t> opiskelu osoittautuu liian haasteelliseksi, on opintoja mahdollista jatkaa tavallisella luokalla. 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2647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642288"/>
            <a:ext cx="8413830" cy="1064329"/>
          </a:xfrm>
        </p:spPr>
        <p:txBody>
          <a:bodyPr/>
          <a:lstStyle/>
          <a:p>
            <a:r>
              <a:rPr lang="fi-FI" dirty="0" smtClean="0"/>
              <a:t>Oppilaiden valinta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40050" y="1703498"/>
            <a:ext cx="8413830" cy="4131693"/>
          </a:xfrm>
        </p:spPr>
        <p:txBody>
          <a:bodyPr/>
          <a:lstStyle/>
          <a:p>
            <a:r>
              <a:rPr lang="fi-FI" dirty="0"/>
              <a:t>1. luokalle kaksikieliseen opetukseen ilmoittautuville oppilaille järjestetään soveltuvuustesti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Tarkoituksena kartoittaa, ettei oppilas joudu liian suurten haasteiden eteen heti koulunkäyntinsä alkaessa.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Toimii apuna oppilasvalinnassa, kun hakijoita enemmän kuin oppilaspaikkoja.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Lomakkeilla </a:t>
            </a:r>
            <a:r>
              <a:rPr lang="fi-FI" dirty="0"/>
              <a:t>kartoitetaan oppilaan ja hänen perheensä motivaatiota sekä hyödynnetään esikouluopettajien oppilaantuntemusta. </a:t>
            </a: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Englanninkielisen koti- tai koulutaustan omaavat hakijat käsitellään erillisessä valintaprosessissa.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Kaikille soveltuvuustestiin osallistuneille ilmoitetaan tuloksesta sähköpostilla.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601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Miten valmistautua soveltuvuustestiin?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795400"/>
            <a:ext cx="8413830" cy="31020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Lapsille voi kertoa, että Marttilan koululla tehdään tehtäviä.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Ei tarvita ”preppausta”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Rennoin mielin Marttilaan!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11.1.2023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332713"/>
      </p:ext>
    </p:extLst>
  </p:cSld>
  <p:clrMapOvr>
    <a:masterClrMapping/>
  </p:clrMapOvr>
</p:sld>
</file>

<file path=ppt/theme/theme1.xml><?xml version="1.0" encoding="utf-8"?>
<a:theme xmlns:a="http://schemas.openxmlformats.org/drawingml/2006/main" name="ETUSIVU valko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89DD4301-E038-3149-B8A4-B639828684D7}"/>
    </a:ext>
  </a:extLst>
</a:theme>
</file>

<file path=ppt/theme/theme2.xml><?xml version="1.0" encoding="utf-8"?>
<a:theme xmlns:a="http://schemas.openxmlformats.org/drawingml/2006/main" name="ETUSIVU sin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614F7F37-F66B-7347-9AD3-7FB7866024FB}"/>
    </a:ext>
  </a:extLst>
</a:theme>
</file>

<file path=ppt/theme/theme3.xml><?xml version="1.0" encoding="utf-8"?>
<a:theme xmlns:a="http://schemas.openxmlformats.org/drawingml/2006/main" name="LOPETUSDI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84FB98A5-55D4-F24F-BF95-59799B205039}"/>
    </a:ext>
  </a:extLst>
</a:theme>
</file>

<file path=ppt/theme/theme4.xml><?xml version="1.0" encoding="utf-8"?>
<a:theme xmlns:a="http://schemas.openxmlformats.org/drawingml/2006/main" name="SISÄLTÖ valko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9ABF47A-142E-B848-95BF-56F62E0EBDBB}"/>
    </a:ext>
  </a:extLst>
</a:theme>
</file>

<file path=ppt/theme/theme5.xml><?xml version="1.0" encoding="utf-8"?>
<a:theme xmlns:a="http://schemas.openxmlformats.org/drawingml/2006/main" name="SISÄLTÖ sin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632D044-8D77-1D47-90D4-4BF4F5299EB6}"/>
    </a:ext>
  </a:extLst>
</a:theme>
</file>

<file path=ppt/theme/theme6.xml><?xml version="1.0" encoding="utf-8"?>
<a:theme xmlns:a="http://schemas.openxmlformats.org/drawingml/2006/main" name="GRAFIIKKA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632D044-8D77-1D47-90D4-4BF4F5299EB6}"/>
    </a:ext>
  </a:ext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717</Words>
  <Application>Microsoft Office PowerPoint</Application>
  <PresentationFormat>Laajakuva</PresentationFormat>
  <Paragraphs>96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14</vt:i4>
      </vt:variant>
    </vt:vector>
  </HeadingPairs>
  <TitlesOfParts>
    <vt:vector size="27" baseType="lpstr">
      <vt:lpstr>Arial</vt:lpstr>
      <vt:lpstr>Calibri</vt:lpstr>
      <vt:lpstr>Cambria</vt:lpstr>
      <vt:lpstr>Trebuchet MS</vt:lpstr>
      <vt:lpstr>Trebuchet MS Lihavoitu</vt:lpstr>
      <vt:lpstr>Trebuchet MS Normaali</vt:lpstr>
      <vt:lpstr>Wingdings</vt:lpstr>
      <vt:lpstr>ETUSIVU valkoinen tausta</vt:lpstr>
      <vt:lpstr>ETUSIVU sininen tausta</vt:lpstr>
      <vt:lpstr>LOPETUSDIA</vt:lpstr>
      <vt:lpstr>SISÄLTÖ valkoinen tausta</vt:lpstr>
      <vt:lpstr>SISÄLTÖ sininen tausta</vt:lpstr>
      <vt:lpstr>GRAFIIKKAA</vt:lpstr>
      <vt:lpstr>Marttilan koulun kaksikielisen opetuksen esittely</vt:lpstr>
      <vt:lpstr>Kaksikielinen opetus</vt:lpstr>
      <vt:lpstr>Miten kaksikielisessä opetuksessa opiskellaan?</vt:lpstr>
      <vt:lpstr>Opetussuunnitelma</vt:lpstr>
      <vt:lpstr>Opetussuunnitelma</vt:lpstr>
      <vt:lpstr>Kaksikielisessä opetuksessa auttaa… </vt:lpstr>
      <vt:lpstr>What´s the aim?</vt:lpstr>
      <vt:lpstr>Oppilaiden valinta</vt:lpstr>
      <vt:lpstr>Miten valmistautua soveltuvuustestiin?</vt:lpstr>
      <vt:lpstr>Koronapandemian vaikutus soveltuvuustestiin</vt:lpstr>
      <vt:lpstr>Soveltuvuustesti Marttilan koululla</vt:lpstr>
      <vt:lpstr>Marttilan kaksikieliseen opetukseen hakeutumisen aikataulu 2023</vt:lpstr>
      <vt:lpstr>Tärkeää muistettavaa: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Satu Haavisto</dc:creator>
  <cp:lastModifiedBy>Mäkiranta Marika</cp:lastModifiedBy>
  <cp:revision>82</cp:revision>
  <dcterms:created xsi:type="dcterms:W3CDTF">2016-08-16T05:52:34Z</dcterms:created>
  <dcterms:modified xsi:type="dcterms:W3CDTF">2023-01-11T06:26:39Z</dcterms:modified>
</cp:coreProperties>
</file>