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0"/>
  </p:notesMasterIdLst>
  <p:handoutMasterIdLst>
    <p:handoutMasterId r:id="rId21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7559675" cy="10691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2F9889-FC7A-E615-C49D-B4ED15819B71}" v="9" dt="2022-01-04T12:23:20.075"/>
    <p1510:client id="{56A16530-CB30-496E-17C9-1ED7D331059F}" v="3" dt="2022-01-04T07:00:50.673"/>
    <p1510:client id="{8F4873AE-525A-86B6-AD70-8F4C65F25A5A}" v="25" dt="2022-01-03T12:26:49.314"/>
    <p1510:client id="{E61394AC-4D2D-BB61-157D-EB35B205BD8E}" v="2" dt="2022-12-02T09:18:08.0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aksoharju Hanna" userId="S::laaksoharju@opetus.seinajoki.fi::dd0f0af3-cbc1-4dbd-8b3b-3c798868dff7" providerId="AD" clId="Web-{E61394AC-4D2D-BB61-157D-EB35B205BD8E}"/>
    <pc:docChg chg="modSld">
      <pc:chgData name="Laaksoharju Hanna" userId="S::laaksoharju@opetus.seinajoki.fi::dd0f0af3-cbc1-4dbd-8b3b-3c798868dff7" providerId="AD" clId="Web-{E61394AC-4D2D-BB61-157D-EB35B205BD8E}" dt="2022-12-02T09:18:02.829" v="0" actId="20577"/>
      <pc:docMkLst>
        <pc:docMk/>
      </pc:docMkLst>
      <pc:sldChg chg="modSp">
        <pc:chgData name="Laaksoharju Hanna" userId="S::laaksoharju@opetus.seinajoki.fi::dd0f0af3-cbc1-4dbd-8b3b-3c798868dff7" providerId="AD" clId="Web-{E61394AC-4D2D-BB61-157D-EB35B205BD8E}" dt="2022-12-02T09:18:02.829" v="0" actId="20577"/>
        <pc:sldMkLst>
          <pc:docMk/>
          <pc:sldMk cId="0" sldId="266"/>
        </pc:sldMkLst>
        <pc:spChg chg="mod">
          <ac:chgData name="Laaksoharju Hanna" userId="S::laaksoharju@opetus.seinajoki.fi::dd0f0af3-cbc1-4dbd-8b3b-3c798868dff7" providerId="AD" clId="Web-{E61394AC-4D2D-BB61-157D-EB35B205BD8E}" dt="2022-12-02T09:18:02.829" v="0" actId="20577"/>
          <ac:spMkLst>
            <pc:docMk/>
            <pc:sldMk cId="0" sldId="266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Päivämäärän paikkamerkki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Alatunnisteen paikkamerk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Dian numeron paikkamerkki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BABA9F2-BF5E-4E53-B10C-4C92A0CEFC1B}" type="slidenum">
              <a:t>‹#›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40362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Huomautusten paikkamerkki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fi-FI"/>
          </a:p>
        </p:txBody>
      </p:sp>
      <p:sp>
        <p:nvSpPr>
          <p:cNvPr id="4" name="Ylätunnisteen paikkamerkki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5" name="Päivämäärän paikkamerkki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6" name="Alatunnisteen paikkamerk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7" name="Dian numeron paikkamerkki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9140A2A8-2D90-4051-A979-D81C2A5BA87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906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fi-FI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E8FF1C-E2A7-411E-B042-BB52095B85E8}" type="slidenum">
              <a:t>1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i-FI"/>
              <a:t>Vuodesta 2009 – yli 10v.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B33EF81-932A-4FBF-A0D3-8C7525A15FE8}" type="slidenum">
              <a:t>10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i-FI"/>
              <a:t>.</a:t>
            </a:r>
          </a:p>
          <a:p>
            <a:r>
              <a:rPr lang="fi-FI"/>
              <a:t>.</a:t>
            </a:r>
          </a:p>
          <a:p>
            <a:r>
              <a:rPr lang="fi-FI"/>
              <a:t>Kuten sanoin – arviointiperusteet on samat kuin muillakin ja valinnaisesta kurssista ei tule arvosanaa – pelkkä suoritusmerkintä</a:t>
            </a:r>
          </a:p>
          <a:p>
            <a:r>
              <a:rPr lang="fi-FI"/>
              <a:t>Jos on kiinnostusta luonnontieteisiin ja opiskelumyönteisyyttä, kannattaa hakea!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786D3E5-6571-4E69-93CB-DA2E3D7FD350}" type="slidenum">
              <a:t>11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i-FI"/>
              <a:t>Poista fy-ke? Ja vaihda arvosana</a:t>
            </a:r>
          </a:p>
          <a:p>
            <a:endParaRPr lang="fi-F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925ACC0-1AA8-4697-A5AA-D87DC41C3D6F}" type="slidenum">
              <a:t>12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i-FI"/>
              <a:t>Yliviivaa joulu (sairastumisen takia hakulinkkejä ei ole saatu nettisivuille) kuitenkin vielä hyvin kolmisen viikkoa aikaa </a:t>
            </a:r>
          </a:p>
          <a:p>
            <a:r>
              <a:rPr lang="fi-FI"/>
              <a:t>(Hyllykallio, Kertunlaakso, Koura, Keski-Nurmo ja Valkiavuori)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D2E546-F96F-4A64-8238-A808E3BF5704}" type="slidenum">
              <a:t>13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i-FI"/>
              <a:t>-tavallinen matikan koe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9DD7C76-5369-43A6-AD06-0A2A8D9F358B}" type="slidenum">
              <a:t>14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926C389-6D7A-4FE9-B024-97348FF876F8}" type="slidenum">
              <a:t>2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i-FI"/>
              <a:t>Vuodesta 2009 – yli 10v.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8A462D-DECD-4388-89B2-76585D728424}" type="slidenum">
              <a:t>3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AD38CE8-2926-40FD-9F86-F10DF7E69552}" type="slidenum">
              <a:t>4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A2A9FE-BD4B-4934-BF27-F79A8C20C72C}" type="slidenum">
              <a:t>5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i-FI"/>
              <a:t>*Ei ylimääräisiä tunteja – kuten edellisen dian kohdalla sanoin mav korvaa 8. Ja 9. Luokalla yhden lyhytvalinnaisen</a:t>
            </a:r>
          </a:p>
          <a:p>
            <a:r>
              <a:rPr lang="fi-FI"/>
              <a:t>*Arvioinnin perusteet ja arviointi samat kuin muilla. Myös samat kokeet.</a:t>
            </a:r>
          </a:p>
          <a:p>
            <a:r>
              <a:rPr lang="fi-FI"/>
              <a:t>*Suurimmaksi osaksi opiskelu hyvin samanlaista kuin muillakin luokilla. Joskus mahdollista edetä nopeammin / perehtyä syvällisemmin.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7CAC89-284E-4F98-A4E2-A1F5EE51AF41}" type="slidenum">
              <a:t>6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Kemiassa tutkitaan aineita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Fysiikassa tutkitaan luonnon ilmiöitä (valo, ääni, sähkö…)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3A72574-A382-42C3-869A-4CDABAC661EE}" type="slidenum">
              <a:t>7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i-FI"/>
              <a:t>Kuvassa kolmen osan sähkömoottori (magn, paristo, kuparilanka)</a:t>
            </a:r>
          </a:p>
          <a:p>
            <a:endParaRPr lang="fi-FI"/>
          </a:p>
          <a:p>
            <a:r>
              <a:rPr lang="fi-FI"/>
              <a:t>(tutkittiin sähköön liittyviä ilmiöitä)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22E7CB9-3EB8-4256-B113-4B0C674E36E8}" type="slidenum">
              <a:t>8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7AC9802-FF22-4E40-9FF4-F34BD76F0699}" type="slidenum">
              <a:t>9</a:t>
            </a:fld>
            <a:endParaRPr lang="fi-FI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Huomautusten paikkamerkki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5" name="Alatunnisteen paikkamerk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DC349B-8C1A-44B3-A14B-EC016328EDF3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5985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5" name="Alatunnisteen paikkamerk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CE7156-17AE-4286-A255-00001C5027EF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126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 txBox="1"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652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 txBox="1">
            <a:spLocks noGrp="1"/>
          </p:cNvSpPr>
          <p:nvPr>
            <p:ph type="body" orient="vert" idx="1"/>
          </p:nvPr>
        </p:nvSpPr>
        <p:spPr>
          <a:xfrm>
            <a:off x="457200" y="914400"/>
            <a:ext cx="6019796" cy="521652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5" name="Alatunnisteen paikkamerk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89E78D-D00F-42BE-9568-77956CAB4863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7336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ctrTitle"/>
          </p:nvPr>
        </p:nvSpPr>
        <p:spPr>
          <a:xfrm>
            <a:off x="1143000" y="1122361"/>
            <a:ext cx="6858000" cy="2387598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5" name="Alatunnisteen paikkamerk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72BFF5-63DE-48BE-A95A-DFD9276CED9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3286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5" name="Alatunnisteen paikkamerk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6FDDC9-A7FF-4114-8B28-66C793AB713A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9966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5" name="Alatunnisteen paikkamerk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9C7A67-FE26-45E8-83DA-858600170BE1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1422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idx="1"/>
          </p:nvPr>
        </p:nvSpPr>
        <p:spPr>
          <a:xfrm>
            <a:off x="982659" y="2667003"/>
            <a:ext cx="3775072" cy="33321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 txBox="1">
            <a:spLocks noGrp="1"/>
          </p:cNvSpPr>
          <p:nvPr>
            <p:ph idx="2"/>
          </p:nvPr>
        </p:nvSpPr>
        <p:spPr>
          <a:xfrm>
            <a:off x="4910135" y="2667003"/>
            <a:ext cx="3776664" cy="33321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Alatunnisteen paikkamerk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7" name="Dian numeron paikkamerkki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8FB392-DF4B-4732-A85D-F622DCD2D25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3077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>
              <a:buNone/>
              <a:defRPr b="1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>
              <a:buNone/>
              <a:defRPr b="1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8" name="Alatunnisteen paikkamerk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9" name="Dian numeron paikkamerkki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203D9A-8A76-43EF-8634-B9117AB895B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2887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4" name="Alatunnisteen paikkamerk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5" name="Dian numeron paikkamerkki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979CDF-9471-44CE-B539-6070BE4B6047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5798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3" name="Alatunnisteen paikkamerk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4" name="Dian numeron paikkamerkki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604703-C1CE-4133-BE06-46CBBC84589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714458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Alatunnisteen paikkamerk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7" name="Dian numeron paikkamerkki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B3FFD3-FE6C-43DE-91AE-FC4BE4A9A92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11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5" name="Alatunnisteen paikkamerk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D8F8F6-D805-4F7A-BDEB-ABFB6A070527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7263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buNone/>
              <a:defRPr sz="3200"/>
            </a:lvl1pPr>
          </a:lstStyle>
          <a:p>
            <a:pPr lvl="0"/>
            <a:endParaRPr lang="fi-FI"/>
          </a:p>
        </p:txBody>
      </p:sp>
      <p:sp>
        <p:nvSpPr>
          <p:cNvPr id="4" name="Tekstin paikkamerkki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Alatunnisteen paikkamerk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7" name="Dian numeron paikkamerkki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422A77-982A-4B81-8B3D-C0FE4D4880B8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8121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5" name="Alatunnisteen paikkamerk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5E4AFE-916F-483B-B34D-B88641F7E54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269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 txBox="1">
            <a:spLocks noGrp="1"/>
          </p:cNvSpPr>
          <p:nvPr>
            <p:ph type="title" orient="vert"/>
          </p:nvPr>
        </p:nvSpPr>
        <p:spPr>
          <a:xfrm>
            <a:off x="6761165" y="457200"/>
            <a:ext cx="1925634" cy="55419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 txBox="1">
            <a:spLocks noGrp="1"/>
          </p:cNvSpPr>
          <p:nvPr>
            <p:ph type="body" orient="vert" idx="1"/>
          </p:nvPr>
        </p:nvSpPr>
        <p:spPr>
          <a:xfrm>
            <a:off x="982659" y="457200"/>
            <a:ext cx="5626102" cy="55419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5" name="Alatunnisteen paikkamerk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AE6704-4DDF-43C9-8DB3-1652205A4BAA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059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5" name="Alatunnisteen paikkamerkki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83324B-CEC5-4897-9244-DEEBE2858C1A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34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idx="1"/>
          </p:nvPr>
        </p:nvSpPr>
        <p:spPr>
          <a:xfrm>
            <a:off x="457200" y="1604964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 txBox="1">
            <a:spLocks noGrp="1"/>
          </p:cNvSpPr>
          <p:nvPr>
            <p:ph idx="2"/>
          </p:nvPr>
        </p:nvSpPr>
        <p:spPr>
          <a:xfrm>
            <a:off x="4648196" y="1604964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Alatunnisteen paikkamerk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7" name="Dian numeron paikkamerkki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83C258-BB04-4BB2-BEAF-83C5DCEF82E3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461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630241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 txBox="1">
            <a:spLocks noGrp="1"/>
          </p:cNvSpPr>
          <p:nvPr>
            <p:ph type="body" idx="1"/>
          </p:nvPr>
        </p:nvSpPr>
        <p:spPr>
          <a:xfrm>
            <a:off x="630241" y="1681160"/>
            <a:ext cx="3868734" cy="823910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 txBox="1">
            <a:spLocks noGrp="1"/>
          </p:cNvSpPr>
          <p:nvPr>
            <p:ph idx="2"/>
          </p:nvPr>
        </p:nvSpPr>
        <p:spPr>
          <a:xfrm>
            <a:off x="630241" y="2505071"/>
            <a:ext cx="386873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791" cy="823910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79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8" name="Alatunnisteen paikkamerkki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9" name="Dian numeron paikkamerkki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173539-CC92-4DBD-B391-E819207A0AF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570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4" name="Alatunnisteen paikkamerkki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5" name="Dian numeron paikkamerkki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04D579-75D0-4F27-B465-38D2C38FE339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567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3" name="Alatunnisteen paikkamerkki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4" name="Dian numeron paikkamerkki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97C355-9802-4E2C-A8BF-9F56EB972E65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431869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Alatunnisteen paikkamerk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7" name="Dian numeron paikkamerkki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7F2486-5B59-44E3-80E0-A15686EF3497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125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/>
          </p:nvPr>
        </p:nvSpPr>
        <p:spPr>
          <a:xfrm>
            <a:off x="630241" y="457200"/>
            <a:ext cx="2949570" cy="16002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 txBox="1">
            <a:spLocks noGrp="1"/>
          </p:cNvSpPr>
          <p:nvPr>
            <p:ph type="pic" idx="1"/>
          </p:nvPr>
        </p:nvSpPr>
        <p:spPr>
          <a:xfrm>
            <a:off x="3887791" y="987423"/>
            <a:ext cx="4629149" cy="4873623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fi-FI"/>
          </a:p>
        </p:txBody>
      </p:sp>
      <p:sp>
        <p:nvSpPr>
          <p:cNvPr id="4" name="Tekstin paikkamerkki 3"/>
          <p:cNvSpPr txBox="1">
            <a:spLocks noGrp="1"/>
          </p:cNvSpPr>
          <p:nvPr>
            <p:ph type="body" idx="2"/>
          </p:nvPr>
        </p:nvSpPr>
        <p:spPr>
          <a:xfrm>
            <a:off x="630241" y="2057400"/>
            <a:ext cx="2949570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6" name="Alatunnisteen paikkamerkki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i-FI"/>
          </a:p>
        </p:txBody>
      </p:sp>
      <p:sp>
        <p:nvSpPr>
          <p:cNvPr id="7" name="Dian numeron paikkamerkki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80D566-6198-4577-A6ED-18D092DB059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273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0"/>
            <a:ext cx="2131557" cy="6857643"/>
            <a:chOff x="0" y="0"/>
            <a:chExt cx="2131557" cy="6857643"/>
          </a:xfrm>
        </p:grpSpPr>
        <p:sp>
          <p:nvSpPr>
            <p:cNvPr id="3" name="Freeform 6"/>
            <p:cNvSpPr/>
            <p:nvPr/>
          </p:nvSpPr>
          <p:spPr>
            <a:xfrm>
              <a:off x="0" y="0"/>
              <a:ext cx="1072801" cy="52909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6"/>
                <a:gd name="f4" fmla="val 3333"/>
                <a:gd name="f5" fmla="val 3132"/>
                <a:gd name="f6" fmla="val 3312"/>
                <a:gd name="f7" fmla="val 126"/>
                <a:gd name="f8" fmla="val 514"/>
                <a:gd name="f9" fmla="*/ f0 1 676"/>
                <a:gd name="f10" fmla="*/ f1 1 333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676"/>
                <a:gd name="f17" fmla="*/ f14 1 333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76" h="3333">
                  <a:moveTo>
                    <a:pt x="f2" y="f5"/>
                  </a:moveTo>
                  <a:lnTo>
                    <a:pt x="f2" y="f6"/>
                  </a:lnTo>
                  <a:lnTo>
                    <a:pt x="f7" y="f4"/>
                  </a:lnTo>
                  <a:lnTo>
                    <a:pt x="f3" y="f2"/>
                  </a:lnTo>
                  <a:lnTo>
                    <a:pt x="f8" y="f2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30ACEC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" name="Freeform 7"/>
            <p:cNvSpPr/>
            <p:nvPr/>
          </p:nvSpPr>
          <p:spPr>
            <a:xfrm>
              <a:off x="0" y="0"/>
              <a:ext cx="758522" cy="4624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8"/>
                <a:gd name="f4" fmla="val 2913"/>
                <a:gd name="f5" fmla="val 318"/>
                <a:gd name="f6" fmla="val 1938"/>
                <a:gd name="f7" fmla="*/ f0 1 478"/>
                <a:gd name="f8" fmla="*/ f1 1 291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78"/>
                <a:gd name="f15" fmla="*/ f12 1 291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78" h="2913">
                  <a:moveTo>
                    <a:pt x="f3" y="f2"/>
                  </a:moveTo>
                  <a:lnTo>
                    <a:pt x="f5" y="f2"/>
                  </a:lnTo>
                  <a:lnTo>
                    <a:pt x="f2" y="f6"/>
                  </a:lnTo>
                  <a:lnTo>
                    <a:pt x="f2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" name="Freeform 8"/>
            <p:cNvSpPr/>
            <p:nvPr/>
          </p:nvSpPr>
          <p:spPr>
            <a:xfrm>
              <a:off x="0" y="5662440"/>
              <a:ext cx="906115" cy="1195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1"/>
                <a:gd name="f4" fmla="val 753"/>
                <a:gd name="f5" fmla="val 12"/>
                <a:gd name="f6" fmla="val 538"/>
                <a:gd name="f7" fmla="*/ f0 1 571"/>
                <a:gd name="f8" fmla="*/ f1 1 75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571"/>
                <a:gd name="f15" fmla="*/ f12 1 75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571" h="753">
                  <a:moveTo>
                    <a:pt x="f2" y="f2"/>
                  </a:moveTo>
                  <a:lnTo>
                    <a:pt x="f2" y="f5"/>
                  </a:lnTo>
                  <a:lnTo>
                    <a:pt x="f6" y="f4"/>
                  </a:lnTo>
                  <a:lnTo>
                    <a:pt x="f3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262626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6" name="Freeform 9"/>
            <p:cNvSpPr/>
            <p:nvPr/>
          </p:nvSpPr>
          <p:spPr>
            <a:xfrm>
              <a:off x="0" y="5295957"/>
              <a:ext cx="1487161" cy="1561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7"/>
                <a:gd name="f4" fmla="val 984"/>
                <a:gd name="f5" fmla="val 3"/>
                <a:gd name="f6" fmla="val 901"/>
                <a:gd name="f7" fmla="*/ f0 1 937"/>
                <a:gd name="f8" fmla="*/ f1 1 98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937"/>
                <a:gd name="f15" fmla="*/ f12 1 98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37" h="984">
                  <a:moveTo>
                    <a:pt x="f2" y="f2"/>
                  </a:moveTo>
                  <a:lnTo>
                    <a:pt x="f2" y="f5"/>
                  </a:lnTo>
                  <a:lnTo>
                    <a:pt x="f6" y="f4"/>
                  </a:lnTo>
                  <a:lnTo>
                    <a:pt x="f3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0C5A82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7" name="Freeform 10"/>
            <p:cNvSpPr/>
            <p:nvPr/>
          </p:nvSpPr>
          <p:spPr>
            <a:xfrm>
              <a:off x="0" y="5257800"/>
              <a:ext cx="2131557" cy="15998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43"/>
                <a:gd name="f4" fmla="val 1008"/>
                <a:gd name="f5" fmla="val 24"/>
                <a:gd name="f6" fmla="val 937"/>
                <a:gd name="f7" fmla="val 126"/>
                <a:gd name="f8" fmla="val 21"/>
                <a:gd name="f9" fmla="*/ f0 1 1343"/>
                <a:gd name="f10" fmla="*/ f1 1 100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343"/>
                <a:gd name="f17" fmla="*/ f14 1 100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43" h="1008">
                  <a:moveTo>
                    <a:pt x="f2" y="f5"/>
                  </a:moveTo>
                  <a:lnTo>
                    <a:pt x="f6" y="f4"/>
                  </a:lnTo>
                  <a:lnTo>
                    <a:pt x="f3" y="f4"/>
                  </a:lnTo>
                  <a:lnTo>
                    <a:pt x="f7" y="f8"/>
                  </a:lnTo>
                  <a:lnTo>
                    <a:pt x="f2" y="f2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1287C3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" name="Freeform 11"/>
            <p:cNvSpPr/>
            <p:nvPr/>
          </p:nvSpPr>
          <p:spPr>
            <a:xfrm>
              <a:off x="0" y="5357881"/>
              <a:ext cx="1377717" cy="14997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8"/>
                <a:gd name="f4" fmla="val 945"/>
                <a:gd name="f5" fmla="val 192"/>
                <a:gd name="f6" fmla="val 571"/>
                <a:gd name="f7" fmla="*/ f0 1 868"/>
                <a:gd name="f8" fmla="*/ f1 1 94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68"/>
                <a:gd name="f15" fmla="*/ f12 1 94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68" h="945">
                  <a:moveTo>
                    <a:pt x="f2" y="f5"/>
                  </a:moveTo>
                  <a:lnTo>
                    <a:pt x="f6" y="f4"/>
                  </a:lnTo>
                  <a:lnTo>
                    <a:pt x="f3" y="f4"/>
                  </a:lnTo>
                  <a:lnTo>
                    <a:pt x="f2" y="f2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</p:grpSp>
      <p:grpSp>
        <p:nvGrpSpPr>
          <p:cNvPr id="9" name="Group 24"/>
          <p:cNvGrpSpPr/>
          <p:nvPr/>
        </p:nvGrpSpPr>
        <p:grpSpPr>
          <a:xfrm>
            <a:off x="203042" y="0"/>
            <a:ext cx="3778190" cy="6857999"/>
            <a:chOff x="203042" y="0"/>
            <a:chExt cx="3778190" cy="6857999"/>
          </a:xfrm>
        </p:grpSpPr>
        <p:sp>
          <p:nvSpPr>
            <p:cNvPr id="10" name="Freeform 6"/>
            <p:cNvSpPr/>
            <p:nvPr/>
          </p:nvSpPr>
          <p:spPr>
            <a:xfrm>
              <a:off x="641515" y="0"/>
              <a:ext cx="1364760" cy="39715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"/>
                <a:gd name="f4" fmla="val 2502"/>
                <a:gd name="f5" fmla="val 2445"/>
                <a:gd name="f6" fmla="val 228"/>
                <a:gd name="f7" fmla="val 620"/>
                <a:gd name="f8" fmla="*/ f0 1 860"/>
                <a:gd name="f9" fmla="*/ f1 1 2502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860"/>
                <a:gd name="f16" fmla="*/ f13 1 2502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860" h="2502">
                  <a:moveTo>
                    <a:pt x="f2" y="f5"/>
                  </a:moveTo>
                  <a:lnTo>
                    <a:pt x="f6" y="f4"/>
                  </a:lnTo>
                  <a:lnTo>
                    <a:pt x="f3" y="f2"/>
                  </a:lnTo>
                  <a:lnTo>
                    <a:pt x="f7" y="f2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30ACEC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1" name="Freeform 7"/>
            <p:cNvSpPr/>
            <p:nvPr/>
          </p:nvSpPr>
          <p:spPr>
            <a:xfrm>
              <a:off x="203042" y="0"/>
              <a:ext cx="1336322" cy="38620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2"/>
                <a:gd name="f4" fmla="val 2433"/>
                <a:gd name="f5" fmla="val 602"/>
                <a:gd name="f6" fmla="val 2376"/>
                <a:gd name="f7" fmla="val 228"/>
                <a:gd name="f8" fmla="*/ f0 1 842"/>
                <a:gd name="f9" fmla="*/ f1 1 243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842"/>
                <a:gd name="f16" fmla="*/ f13 1 243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842" h="2433">
                  <a:moveTo>
                    <a:pt x="f3" y="f2"/>
                  </a:moveTo>
                  <a:lnTo>
                    <a:pt x="f5" y="f2"/>
                  </a:lnTo>
                  <a:lnTo>
                    <a:pt x="f2" y="f6"/>
                  </a:lnTo>
                  <a:lnTo>
                    <a:pt x="f7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2" name="Freeform 8"/>
            <p:cNvSpPr/>
            <p:nvPr/>
          </p:nvSpPr>
          <p:spPr>
            <a:xfrm>
              <a:off x="208080" y="3776755"/>
              <a:ext cx="1936443" cy="3080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0"/>
                <a:gd name="f4" fmla="val 1941"/>
                <a:gd name="f5" fmla="val 1166"/>
                <a:gd name="f6" fmla="*/ f0 1 1220"/>
                <a:gd name="f7" fmla="*/ f1 1 1941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20"/>
                <a:gd name="f14" fmla="*/ f11 1 1941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20" h="1941">
                  <a:moveTo>
                    <a:pt x="f2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262626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3" name="Freeform 9"/>
            <p:cNvSpPr/>
            <p:nvPr/>
          </p:nvSpPr>
          <p:spPr>
            <a:xfrm>
              <a:off x="646197" y="3886200"/>
              <a:ext cx="2373124" cy="2971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95"/>
                <a:gd name="f4" fmla="val 1872"/>
                <a:gd name="f5" fmla="val 1442"/>
                <a:gd name="f6" fmla="*/ f0 1 1495"/>
                <a:gd name="f7" fmla="*/ f1 1 1872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495"/>
                <a:gd name="f14" fmla="*/ f11 1 1872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95" h="1872">
                  <a:moveTo>
                    <a:pt x="f3" y="f4"/>
                  </a:moveTo>
                  <a:lnTo>
                    <a:pt x="f2" y="f2"/>
                  </a:lnTo>
                  <a:lnTo>
                    <a:pt x="f5" y="f4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0C5A82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4" name="Freeform 10"/>
            <p:cNvSpPr/>
            <p:nvPr/>
          </p:nvSpPr>
          <p:spPr>
            <a:xfrm>
              <a:off x="641515" y="3881518"/>
              <a:ext cx="3339717" cy="29761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04"/>
                <a:gd name="f4" fmla="val 1875"/>
                <a:gd name="f5" fmla="val 3"/>
                <a:gd name="f6" fmla="val 1498"/>
                <a:gd name="f7" fmla="val 228"/>
                <a:gd name="f8" fmla="val 57"/>
                <a:gd name="f9" fmla="*/ f0 1 2104"/>
                <a:gd name="f10" fmla="*/ f1 1 1875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104"/>
                <a:gd name="f17" fmla="*/ f14 1 1875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104" h="1875">
                  <a:moveTo>
                    <a:pt x="f2" y="f2"/>
                  </a:moveTo>
                  <a:lnTo>
                    <a:pt x="f5" y="f5"/>
                  </a:lnTo>
                  <a:lnTo>
                    <a:pt x="f6" y="f4"/>
                  </a:lnTo>
                  <a:lnTo>
                    <a:pt x="f3" y="f4"/>
                  </a:lnTo>
                  <a:lnTo>
                    <a:pt x="f7" y="f8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1287C3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5" name="Freeform 11"/>
            <p:cNvSpPr/>
            <p:nvPr/>
          </p:nvSpPr>
          <p:spPr>
            <a:xfrm>
              <a:off x="203042" y="3772082"/>
              <a:ext cx="2660401" cy="30859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6"/>
                <a:gd name="f4" fmla="val 1944"/>
                <a:gd name="f5" fmla="val 264"/>
                <a:gd name="f6" fmla="val 111"/>
                <a:gd name="f7" fmla="val 225"/>
                <a:gd name="f8" fmla="val 60"/>
                <a:gd name="f9" fmla="val 228"/>
                <a:gd name="f10" fmla="val 234"/>
                <a:gd name="f11" fmla="val 69"/>
                <a:gd name="f12" fmla="val 57"/>
                <a:gd name="f13" fmla="val 222"/>
                <a:gd name="f14" fmla="val 54"/>
                <a:gd name="f15" fmla="val 3"/>
                <a:gd name="f16" fmla="val 1223"/>
                <a:gd name="f17" fmla="*/ f0 1 1676"/>
                <a:gd name="f18" fmla="*/ f1 1 1944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76"/>
                <a:gd name="f25" fmla="*/ f22 1 1944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76" h="1944">
                  <a:moveTo>
                    <a:pt x="f3" y="f4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lnTo>
                    <a:pt x="f10" y="f11"/>
                  </a:lnTo>
                  <a:lnTo>
                    <a:pt x="f9" y="f12"/>
                  </a:lnTo>
                  <a:lnTo>
                    <a:pt x="f13" y="f14"/>
                  </a:lnTo>
                  <a:lnTo>
                    <a:pt x="f2" y="f2"/>
                  </a:lnTo>
                  <a:lnTo>
                    <a:pt x="f15" y="f15"/>
                  </a:lnTo>
                  <a:lnTo>
                    <a:pt x="f16" y="f4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16" name="Title 1"/>
          <p:cNvSpPr txBox="1">
            <a:spLocks noGrp="1"/>
          </p:cNvSpPr>
          <p:nvPr>
            <p:ph type="title"/>
          </p:nvPr>
        </p:nvSpPr>
        <p:spPr>
          <a:xfrm>
            <a:off x="1739517" y="914400"/>
            <a:ext cx="6946916" cy="348804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1" compatLnSpc="1">
            <a:noAutofit/>
          </a:bodyPr>
          <a:lstStyle/>
          <a:p>
            <a:pPr lvl="0"/>
            <a:r>
              <a:rPr lang="fi-FI"/>
              <a:t>Muokkaa otsikon tekstimuotoa napsauttamallaMuokkaa perustyyl. napsautt.</a:t>
            </a:r>
          </a:p>
        </p:txBody>
      </p:sp>
      <p:sp>
        <p:nvSpPr>
          <p:cNvPr id="17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325642" y="6117482"/>
            <a:ext cx="857158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18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623758" y="6117482"/>
            <a:ext cx="360899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19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275320" y="6117482"/>
            <a:ext cx="411123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Corbel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DBEE478-8D73-455F-BE53-908598F88353}" type="slidenum">
              <a:t>‹#›</a:t>
            </a:fld>
            <a:endParaRPr lang="fi-FI"/>
          </a:p>
        </p:txBody>
      </p:sp>
      <p:sp>
        <p:nvSpPr>
          <p:cNvPr id="20" name="Freeform 12"/>
          <p:cNvSpPr/>
          <p:nvPr/>
        </p:nvSpPr>
        <p:spPr>
          <a:xfrm>
            <a:off x="203042" y="3772082"/>
            <a:ext cx="361444" cy="90004"/>
          </a:xfrm>
          <a:custGeom>
            <a:avLst/>
            <a:gdLst>
              <a:gd name="f0" fmla="val w"/>
              <a:gd name="f1" fmla="val h"/>
              <a:gd name="f2" fmla="val 0"/>
              <a:gd name="f3" fmla="val 228"/>
              <a:gd name="f4" fmla="val 57"/>
              <a:gd name="f5" fmla="val 222"/>
              <a:gd name="f6" fmla="val 54"/>
              <a:gd name="f7" fmla="*/ f0 1 228"/>
              <a:gd name="f8" fmla="*/ f1 1 57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228"/>
              <a:gd name="f15" fmla="*/ f12 1 57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228" h="57">
                <a:moveTo>
                  <a:pt x="f3" y="f4"/>
                </a:moveTo>
                <a:lnTo>
                  <a:pt x="f2" y="f2"/>
                </a:lnTo>
                <a:lnTo>
                  <a:pt x="f5" y="f6"/>
                </a:lnTo>
                <a:lnTo>
                  <a:pt x="f3" y="f4"/>
                </a:lnTo>
                <a:close/>
              </a:path>
            </a:pathLst>
          </a:custGeom>
          <a:solidFill>
            <a:srgbClr val="29ABE2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1" name="Freeform 13"/>
          <p:cNvSpPr/>
          <p:nvPr/>
        </p:nvSpPr>
        <p:spPr>
          <a:xfrm>
            <a:off x="560518" y="3867116"/>
            <a:ext cx="61557" cy="80640"/>
          </a:xfrm>
          <a:custGeom>
            <a:avLst/>
            <a:gdLst>
              <a:gd name="f0" fmla="val w"/>
              <a:gd name="f1" fmla="val h"/>
              <a:gd name="f2" fmla="val 0"/>
              <a:gd name="f3" fmla="val 39"/>
              <a:gd name="f4" fmla="val 51"/>
              <a:gd name="f5" fmla="val 3"/>
              <a:gd name="f6" fmla="*/ f0 1 39"/>
              <a:gd name="f7" fmla="*/ f1 1 51"/>
              <a:gd name="f8" fmla="val f2"/>
              <a:gd name="f9" fmla="val f3"/>
              <a:gd name="f10" fmla="val f4"/>
              <a:gd name="f11" fmla="+- f10 0 f8"/>
              <a:gd name="f12" fmla="+- f9 0 f8"/>
              <a:gd name="f13" fmla="*/ f12 1 39"/>
              <a:gd name="f14" fmla="*/ f11 1 51"/>
              <a:gd name="f15" fmla="*/ f8 1 f13"/>
              <a:gd name="f16" fmla="*/ f9 1 f13"/>
              <a:gd name="f17" fmla="*/ f8 1 f14"/>
              <a:gd name="f18" fmla="*/ f10 1 f14"/>
              <a:gd name="f19" fmla="*/ f15 f6 1"/>
              <a:gd name="f20" fmla="*/ f16 f6 1"/>
              <a:gd name="f21" fmla="*/ f18 f7 1"/>
              <a:gd name="f22" fmla="*/ f17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9" h="51">
                <a:moveTo>
                  <a:pt x="f2" y="f2"/>
                </a:moveTo>
                <a:lnTo>
                  <a:pt x="f3" y="f4"/>
                </a:lnTo>
                <a:lnTo>
                  <a:pt x="f5" y="f2"/>
                </a:lnTo>
                <a:lnTo>
                  <a:pt x="f2" y="f2"/>
                </a:lnTo>
                <a:close/>
              </a:path>
            </a:pathLst>
          </a:custGeom>
          <a:solidFill>
            <a:srgbClr val="29ABE2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i-FI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2" name="Tekstin paikkamerkki 21"/>
          <p:cNvSpPr txBox="1">
            <a:spLocks noGrp="1"/>
          </p:cNvSpPr>
          <p:nvPr>
            <p:ph type="body" idx="1"/>
          </p:nvPr>
        </p:nvSpPr>
        <p:spPr>
          <a:xfrm>
            <a:off x="457200" y="1604515"/>
            <a:ext cx="822924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i-FI" sz="5400" b="0" i="0" u="none" strike="noStrike" kern="1200" cap="none" spc="0" baseline="0">
          <a:solidFill>
            <a:srgbClr val="000000"/>
          </a:solidFill>
          <a:uFillTx/>
          <a:latin typeface="Corbel" pitchFamily="66"/>
          <a:ea typeface="Microsoft YaHei" pitchFamily="2"/>
          <a:cs typeface="Arial" pitchFamily="34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fi-FI" sz="24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Arial" pitchFamily="3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i-FI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i-FI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i-F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i-F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0"/>
            <a:ext cx="2131557" cy="6857643"/>
            <a:chOff x="0" y="0"/>
            <a:chExt cx="2131557" cy="6857643"/>
          </a:xfrm>
        </p:grpSpPr>
        <p:sp>
          <p:nvSpPr>
            <p:cNvPr id="3" name="Freeform 6"/>
            <p:cNvSpPr/>
            <p:nvPr/>
          </p:nvSpPr>
          <p:spPr>
            <a:xfrm>
              <a:off x="0" y="0"/>
              <a:ext cx="1072801" cy="52909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6"/>
                <a:gd name="f4" fmla="val 3333"/>
                <a:gd name="f5" fmla="val 3132"/>
                <a:gd name="f6" fmla="val 3312"/>
                <a:gd name="f7" fmla="val 126"/>
                <a:gd name="f8" fmla="val 514"/>
                <a:gd name="f9" fmla="*/ f0 1 676"/>
                <a:gd name="f10" fmla="*/ f1 1 333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676"/>
                <a:gd name="f17" fmla="*/ f14 1 333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76" h="3333">
                  <a:moveTo>
                    <a:pt x="f2" y="f5"/>
                  </a:moveTo>
                  <a:lnTo>
                    <a:pt x="f2" y="f6"/>
                  </a:lnTo>
                  <a:lnTo>
                    <a:pt x="f7" y="f4"/>
                  </a:lnTo>
                  <a:lnTo>
                    <a:pt x="f3" y="f2"/>
                  </a:lnTo>
                  <a:lnTo>
                    <a:pt x="f8" y="f2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30ACEC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4" name="Freeform 7"/>
            <p:cNvSpPr/>
            <p:nvPr/>
          </p:nvSpPr>
          <p:spPr>
            <a:xfrm>
              <a:off x="0" y="0"/>
              <a:ext cx="758522" cy="4624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8"/>
                <a:gd name="f4" fmla="val 2913"/>
                <a:gd name="f5" fmla="val 318"/>
                <a:gd name="f6" fmla="val 1938"/>
                <a:gd name="f7" fmla="*/ f0 1 478"/>
                <a:gd name="f8" fmla="*/ f1 1 291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478"/>
                <a:gd name="f15" fmla="*/ f12 1 291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478" h="2913">
                  <a:moveTo>
                    <a:pt x="f3" y="f2"/>
                  </a:moveTo>
                  <a:lnTo>
                    <a:pt x="f5" y="f2"/>
                  </a:lnTo>
                  <a:lnTo>
                    <a:pt x="f2" y="f6"/>
                  </a:lnTo>
                  <a:lnTo>
                    <a:pt x="f2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5" name="Freeform 8"/>
            <p:cNvSpPr/>
            <p:nvPr/>
          </p:nvSpPr>
          <p:spPr>
            <a:xfrm>
              <a:off x="0" y="5662440"/>
              <a:ext cx="906115" cy="1195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1"/>
                <a:gd name="f4" fmla="val 753"/>
                <a:gd name="f5" fmla="val 12"/>
                <a:gd name="f6" fmla="val 538"/>
                <a:gd name="f7" fmla="*/ f0 1 571"/>
                <a:gd name="f8" fmla="*/ f1 1 75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571"/>
                <a:gd name="f15" fmla="*/ f12 1 75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571" h="753">
                  <a:moveTo>
                    <a:pt x="f2" y="f2"/>
                  </a:moveTo>
                  <a:lnTo>
                    <a:pt x="f2" y="f5"/>
                  </a:lnTo>
                  <a:lnTo>
                    <a:pt x="f6" y="f4"/>
                  </a:lnTo>
                  <a:lnTo>
                    <a:pt x="f3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262626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6" name="Freeform 9"/>
            <p:cNvSpPr/>
            <p:nvPr/>
          </p:nvSpPr>
          <p:spPr>
            <a:xfrm>
              <a:off x="0" y="5295957"/>
              <a:ext cx="1487161" cy="1561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7"/>
                <a:gd name="f4" fmla="val 984"/>
                <a:gd name="f5" fmla="val 3"/>
                <a:gd name="f6" fmla="val 901"/>
                <a:gd name="f7" fmla="*/ f0 1 937"/>
                <a:gd name="f8" fmla="*/ f1 1 98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937"/>
                <a:gd name="f15" fmla="*/ f12 1 98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937" h="984">
                  <a:moveTo>
                    <a:pt x="f2" y="f2"/>
                  </a:moveTo>
                  <a:lnTo>
                    <a:pt x="f2" y="f5"/>
                  </a:lnTo>
                  <a:lnTo>
                    <a:pt x="f6" y="f4"/>
                  </a:lnTo>
                  <a:lnTo>
                    <a:pt x="f3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0C5A82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7" name="Freeform 10"/>
            <p:cNvSpPr/>
            <p:nvPr/>
          </p:nvSpPr>
          <p:spPr>
            <a:xfrm>
              <a:off x="0" y="5257800"/>
              <a:ext cx="2131557" cy="15998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43"/>
                <a:gd name="f4" fmla="val 1008"/>
                <a:gd name="f5" fmla="val 24"/>
                <a:gd name="f6" fmla="val 937"/>
                <a:gd name="f7" fmla="val 126"/>
                <a:gd name="f8" fmla="val 21"/>
                <a:gd name="f9" fmla="*/ f0 1 1343"/>
                <a:gd name="f10" fmla="*/ f1 1 100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343"/>
                <a:gd name="f17" fmla="*/ f14 1 100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43" h="1008">
                  <a:moveTo>
                    <a:pt x="f2" y="f5"/>
                  </a:moveTo>
                  <a:lnTo>
                    <a:pt x="f6" y="f4"/>
                  </a:lnTo>
                  <a:lnTo>
                    <a:pt x="f3" y="f4"/>
                  </a:lnTo>
                  <a:lnTo>
                    <a:pt x="f7" y="f8"/>
                  </a:lnTo>
                  <a:lnTo>
                    <a:pt x="f2" y="f2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1287C3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8" name="Freeform 11"/>
            <p:cNvSpPr/>
            <p:nvPr/>
          </p:nvSpPr>
          <p:spPr>
            <a:xfrm>
              <a:off x="0" y="5357881"/>
              <a:ext cx="1377717" cy="14997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8"/>
                <a:gd name="f4" fmla="val 945"/>
                <a:gd name="f5" fmla="val 192"/>
                <a:gd name="f6" fmla="val 571"/>
                <a:gd name="f7" fmla="*/ f0 1 868"/>
                <a:gd name="f8" fmla="*/ f1 1 945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68"/>
                <a:gd name="f15" fmla="*/ f12 1 945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68" h="945">
                  <a:moveTo>
                    <a:pt x="f2" y="f5"/>
                  </a:moveTo>
                  <a:lnTo>
                    <a:pt x="f6" y="f4"/>
                  </a:lnTo>
                  <a:lnTo>
                    <a:pt x="f3" y="f4"/>
                  </a:lnTo>
                  <a:lnTo>
                    <a:pt x="f2" y="f2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404040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Lucida Sans" pitchFamily="2"/>
              </a:endParaRPr>
            </a:p>
          </p:txBody>
        </p:sp>
      </p:grp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982083" y="457200"/>
            <a:ext cx="7704359" cy="198071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1">
            <a:noAutofit/>
          </a:bodyPr>
          <a:lstStyle/>
          <a:p>
            <a:pPr lvl="0"/>
            <a:r>
              <a:rPr lang="fi-FI"/>
              <a:t>Muokkaa otsikon tekstimuotoa napsauttamallaMuokkaa perustyyl. napsautt.</a:t>
            </a:r>
          </a:p>
        </p:txBody>
      </p:sp>
      <p:sp>
        <p:nvSpPr>
          <p:cNvPr id="1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982083" y="2666884"/>
            <a:ext cx="7704359" cy="333252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ctr" anchorCtr="0" compatLnSpc="1">
            <a:noAutofit/>
          </a:bodyPr>
          <a:lstStyle/>
          <a:p>
            <a:pPr lvl="0"/>
            <a:r>
              <a:rPr lang="fi-FI"/>
              <a:t>Muokkaa jäsennyksen tekstimuotoa napsauttamalla</a:t>
            </a:r>
          </a:p>
          <a:p>
            <a:pPr lvl="1"/>
            <a:r>
              <a:rPr lang="fi-FI"/>
              <a:t>Toinen jäsennystaso</a:t>
            </a:r>
          </a:p>
          <a:p>
            <a:pPr lvl="2"/>
            <a:r>
              <a:rPr lang="fi-FI"/>
              <a:t>Kolmas jäsennystaso</a:t>
            </a:r>
          </a:p>
          <a:p>
            <a:pPr lvl="3"/>
            <a:r>
              <a:rPr lang="fi-FI"/>
              <a:t>Neljäs jäsennystaso</a:t>
            </a:r>
          </a:p>
          <a:p>
            <a:pPr lvl="4"/>
            <a:r>
              <a:rPr lang="fi-FI"/>
              <a:t>Viides jäsennystaso</a:t>
            </a:r>
          </a:p>
          <a:p>
            <a:pPr lvl="5"/>
            <a:r>
              <a:rPr lang="fi-FI"/>
              <a:t>Kuudes jäsennystaso</a:t>
            </a:r>
          </a:p>
          <a:p>
            <a:pPr lvl="6"/>
            <a:r>
              <a:rPr lang="fi-FI"/>
              <a:t>Seitsemäs jäsennystaso</a:t>
            </a:r>
          </a:p>
          <a:p>
            <a:pPr lvl="7"/>
            <a:r>
              <a:rPr lang="fi-FI"/>
              <a:t>Kahdeksas jäsennystaso</a:t>
            </a:r>
          </a:p>
          <a:p>
            <a:pPr lvl="0"/>
            <a:r>
              <a:rPr lang="fi-FI"/>
              <a:t>Yhdeksäs jäsennystasoMuokkaa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344360" y="6108118"/>
            <a:ext cx="857158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12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972799" y="6108118"/>
            <a:ext cx="5314319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i-FI"/>
          </a:p>
        </p:txBody>
      </p:sp>
      <p:sp>
        <p:nvSpPr>
          <p:cNvPr id="13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259116" y="6108118"/>
            <a:ext cx="427317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800" b="0" i="0" u="none" strike="noStrike" kern="1200" cap="none" spc="0" baseline="0">
                <a:solidFill>
                  <a:srgbClr val="000000"/>
                </a:solidFill>
                <a:uFillTx/>
                <a:latin typeface="Corbel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5854D23-94AF-45C6-A91F-30327BCD5931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i-FI" sz="4000" b="0" i="0" u="none" strike="noStrike" kern="1200" cap="none" spc="0" baseline="0">
          <a:solidFill>
            <a:srgbClr val="000000"/>
          </a:solidFill>
          <a:uFillTx/>
          <a:latin typeface="Corbel" pitchFamily="66"/>
          <a:ea typeface="Microsoft YaHei" pitchFamily="2"/>
          <a:cs typeface="Arial" pitchFamily="34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i-FI" sz="24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Arial" pitchFamily="34"/>
        </a:defRPr>
      </a:lvl1pPr>
      <a:lvl2pPr marL="0" marR="0" lvl="1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fi-FI" sz="24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Arial" pitchFamily="34"/>
        </a:defRPr>
      </a:lvl2pPr>
      <a:lvl3pPr marL="0" marR="0" lvl="2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i-FI" sz="24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Arial" pitchFamily="34"/>
        </a:defRPr>
      </a:lvl3pPr>
      <a:lvl4pPr marL="0" marR="0" lvl="3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fi-FI" sz="24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Arial" pitchFamily="34"/>
        </a:defRPr>
      </a:lvl4pPr>
      <a:lvl5pPr marL="0" marR="0" lvl="4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i-FI" sz="24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Arial" pitchFamily="34"/>
        </a:defRPr>
      </a:lvl5pPr>
      <a:lvl6pPr marL="0" marR="0" lvl="5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i-FI" sz="24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Arial" pitchFamily="34"/>
        </a:defRPr>
      </a:lvl6pPr>
      <a:lvl7pPr marL="0" marR="0" lvl="6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i-FI" sz="24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Arial" pitchFamily="34"/>
        </a:defRPr>
      </a:lvl7pPr>
      <a:lvl8pPr marL="0" marR="0" lvl="7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i-FI" sz="24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Arial" pitchFamily="34"/>
        </a:defRPr>
      </a:lvl8pPr>
      <a:lvl9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i-FI" sz="24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Arial" pitchFamily="34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 txBox="1">
            <a:spLocks noGrp="1"/>
          </p:cNvSpPr>
          <p:nvPr>
            <p:ph type="title" idx="4294967295"/>
          </p:nvPr>
        </p:nvSpPr>
        <p:spPr>
          <a:xfrm>
            <a:off x="1684099" y="2618509"/>
            <a:ext cx="6946916" cy="3435927"/>
          </a:xfrm>
        </p:spPr>
        <p:txBody>
          <a:bodyPr anchor="t"/>
          <a:lstStyle/>
          <a:p>
            <a:pPr lvl="0"/>
            <a:r>
              <a:rPr lang="fi-FI" sz="4400" dirty="0">
                <a:latin typeface="Calisto MT" pitchFamily="18"/>
              </a:rPr>
              <a:t>Matemaattisten aineiden luokka Nurmon yläasteella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annattaisiko hakea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i-FI">
                <a:latin typeface="Calisto MT" pitchFamily="18"/>
              </a:rPr>
              <a:t>Kannattaisiko hakea?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type="body" idx="4294967295"/>
          </p:nvPr>
        </p:nvSpPr>
        <p:spPr>
          <a:xfrm>
            <a:off x="872836" y="1772637"/>
            <a:ext cx="4682837" cy="4226759"/>
          </a:xfrm>
        </p:spPr>
        <p:txBody>
          <a:bodyPr anchor="t"/>
          <a:lstStyle/>
          <a:p>
            <a:pPr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None/>
            </a:pPr>
            <a:r>
              <a:rPr lang="fi-FI" sz="2800" dirty="0">
                <a:latin typeface="Calisto MT"/>
                <a:ea typeface="Microsoft YaHei"/>
                <a:cs typeface="Arial"/>
              </a:rPr>
              <a:t>Matemaattisten aineiden luokalle kannattaa hakea, jos </a:t>
            </a:r>
            <a:endParaRPr lang="fi-FI" sz="2800" dirty="0">
              <a:latin typeface="Calisto MT" panose="02040603050505030304" pitchFamily="18" charset="0"/>
            </a:endParaRPr>
          </a:p>
          <a:p>
            <a:pPr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anose="02040603050505030304" pitchFamily="18" charset="0"/>
              </a:rPr>
              <a:t>on kiinnostunut matematiikasta ja luonnontieteistä </a:t>
            </a:r>
          </a:p>
          <a:p>
            <a:pPr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anose="02040603050505030304" pitchFamily="18" charset="0"/>
              </a:rPr>
              <a:t>haluaa opiskella ahkerasti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/>
                <a:ea typeface="Microsoft YaHei"/>
                <a:cs typeface="Arial"/>
              </a:rPr>
              <a:t>Ei tarvitse olla nero!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62558" y="2243954"/>
            <a:ext cx="3291840" cy="247031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ääsyvaatimuksia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i-FI">
                <a:latin typeface="Calisto MT" pitchFamily="18"/>
              </a:rPr>
              <a:t>Pääsyvaatimuksia?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4294967295"/>
          </p:nvPr>
        </p:nvSpPr>
        <p:spPr>
          <a:xfrm>
            <a:off x="1079997" y="1238042"/>
            <a:ext cx="7703637" cy="4400758"/>
          </a:xfrm>
        </p:spPr>
        <p:txBody>
          <a:bodyPr anchor="t"/>
          <a:lstStyle/>
          <a:p>
            <a:pPr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700" dirty="0">
                <a:latin typeface="Calisto MT"/>
                <a:ea typeface="Microsoft YaHei"/>
                <a:cs typeface="Arial"/>
              </a:rPr>
              <a:t>Matematiikan arvosanat kahdessa viimeisessä todistuksessa 9 tai 10.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700" dirty="0">
                <a:latin typeface="Calisto MT"/>
                <a:ea typeface="Microsoft YaHei"/>
                <a:cs typeface="Arial"/>
              </a:rPr>
              <a:t>Kaikkien aineiden keskiarvo yli 8,0.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700" dirty="0">
                <a:latin typeface="Calisto MT" pitchFamily="18"/>
              </a:rPr>
              <a:t>Kiinnostusta matemaattisia aineita kohtaan.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700" dirty="0">
                <a:latin typeface="Calisto MT" pitchFamily="18"/>
              </a:rPr>
              <a:t>Jos kiinnostusta on, mutta kaikki pääsyvaatimukset eivät täyty, kannattaa hakemus silti lähettää! Vaatimuksista voidaan tarvittaessa joustaa ja mahdolliseen pääsykokeeseen kutsutaan jokainen hakija.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uinka haetaan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 txBox="1">
            <a:spLocks noGrp="1"/>
          </p:cNvSpPr>
          <p:nvPr>
            <p:ph type="title" idx="4294967295"/>
          </p:nvPr>
        </p:nvSpPr>
        <p:spPr>
          <a:xfrm>
            <a:off x="982083" y="457200"/>
            <a:ext cx="7704359" cy="1531437"/>
          </a:xfrm>
        </p:spPr>
        <p:txBody>
          <a:bodyPr/>
          <a:lstStyle/>
          <a:p>
            <a:pPr lvl="0"/>
            <a:r>
              <a:rPr lang="fi-FI">
                <a:latin typeface="Calisto MT" pitchFamily="18"/>
              </a:rPr>
              <a:t>Kuinka haetaan?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4294967295"/>
          </p:nvPr>
        </p:nvSpPr>
        <p:spPr>
          <a:xfrm>
            <a:off x="1174415" y="1332822"/>
            <a:ext cx="7692838" cy="4372560"/>
          </a:xfrm>
        </p:spPr>
        <p:txBody>
          <a:bodyPr anchor="t"/>
          <a:lstStyle/>
          <a:p>
            <a:pPr lvl="0">
              <a:lnSpc>
                <a:spcPct val="110000"/>
              </a:lnSpc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600" dirty="0">
                <a:latin typeface="Calisto MT"/>
                <a:ea typeface="Microsoft YaHei"/>
                <a:cs typeface="Arial"/>
              </a:rPr>
              <a:t>Sitovat hakemukset matemaattisten aineiden luokalle lähetetään koulun nettisivuilla olevasta linkistä.</a:t>
            </a:r>
          </a:p>
          <a:p>
            <a:pPr lvl="0">
              <a:lnSpc>
                <a:spcPct val="110000"/>
              </a:lnSpc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600" dirty="0">
                <a:latin typeface="Calisto MT" pitchFamily="18"/>
              </a:rPr>
              <a:t>Linkki hakuun on </a:t>
            </a:r>
            <a:r>
              <a:rPr lang="fi-FI" sz="2600">
                <a:latin typeface="Calisto MT" pitchFamily="18"/>
              </a:rPr>
              <a:t>auki 22.12.2022 </a:t>
            </a:r>
            <a:r>
              <a:rPr lang="fi-FI" sz="2600" dirty="0">
                <a:latin typeface="Calisto MT" pitchFamily="18"/>
              </a:rPr>
              <a:t>– 29.1.2023.</a:t>
            </a:r>
          </a:p>
          <a:p>
            <a:pPr lvl="0">
              <a:lnSpc>
                <a:spcPct val="110000"/>
              </a:lnSpc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600" dirty="0">
                <a:latin typeface="Calisto MT" pitchFamily="18"/>
              </a:rPr>
              <a:t>Nurmon alueen alakoulut lähettävät todistustiedot keskitetysti. Muualta hakevia pyydetään lähettämään jäljennökset 5. </a:t>
            </a:r>
            <a:r>
              <a:rPr lang="fi-FI" sz="2600" dirty="0" err="1">
                <a:latin typeface="Calisto MT" pitchFamily="18"/>
              </a:rPr>
              <a:t>lk</a:t>
            </a:r>
            <a:r>
              <a:rPr lang="fi-FI" sz="2600" dirty="0">
                <a:latin typeface="Calisto MT" pitchFamily="18"/>
              </a:rPr>
              <a:t> kevään ja 6. </a:t>
            </a:r>
            <a:r>
              <a:rPr lang="fi-FI" sz="2600" dirty="0" err="1">
                <a:latin typeface="Calisto MT" pitchFamily="18"/>
              </a:rPr>
              <a:t>lk</a:t>
            </a:r>
            <a:r>
              <a:rPr lang="fi-FI" sz="2600" dirty="0">
                <a:latin typeface="Calisto MT" pitchFamily="18"/>
              </a:rPr>
              <a:t> syksyn todistuksista tai arvosanakoonnit osoitteeseen:</a:t>
            </a:r>
          </a:p>
          <a:p>
            <a:pPr lvl="0">
              <a:lnSpc>
                <a:spcPct val="110000"/>
              </a:lnSpc>
              <a:spcBef>
                <a:spcPts val="480"/>
              </a:spcBef>
              <a:spcAft>
                <a:spcPts val="600"/>
              </a:spcAft>
              <a:buNone/>
            </a:pPr>
            <a:r>
              <a:rPr lang="fi-FI" sz="2600" dirty="0">
                <a:latin typeface="Calisto MT" pitchFamily="18"/>
              </a:rPr>
              <a:t>Nurmon yläaste / rehtori, Toukotie 3, 60550 Nurmo</a:t>
            </a:r>
          </a:p>
          <a:p>
            <a:pPr lvl="0">
              <a:lnSpc>
                <a:spcPct val="80000"/>
              </a:lnSpc>
              <a:spcBef>
                <a:spcPts val="480"/>
              </a:spcBef>
              <a:spcAft>
                <a:spcPts val="600"/>
              </a:spcAft>
              <a:buNone/>
            </a:pPr>
            <a:endParaRPr lang="fi-FI" dirty="0">
              <a:latin typeface="Comic Sans MS" pitchFamily="66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ääsyk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i-FI">
                <a:latin typeface="Calisto MT" pitchFamily="18"/>
              </a:rPr>
              <a:t>Pääsykoe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type="body" idx="4294967295"/>
          </p:nvPr>
        </p:nvSpPr>
        <p:spPr>
          <a:xfrm>
            <a:off x="982083" y="1620982"/>
            <a:ext cx="7704359" cy="3646378"/>
          </a:xfrm>
        </p:spPr>
        <p:txBody>
          <a:bodyPr anchor="t"/>
          <a:lstStyle/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/>
                <a:ea typeface="Microsoft YaHei"/>
                <a:cs typeface="Arial"/>
              </a:rPr>
              <a:t>Pääsykoe järjestetään ti 8.2.2023 klo 8-10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itchFamily="18"/>
              </a:rPr>
              <a:t>Koetta ei järjestetä, jos hakijoita on 18 tai alle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itchFamily="18"/>
              </a:rPr>
              <a:t>Tieto kokeen peruuntumisesta tulee koulun kotisivuille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itchFamily="18"/>
              </a:rPr>
              <a:t>Tieto luokkaan valituille tulee maaliskuussa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tikkaluokka vai liikuntaluokka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982083" y="457200"/>
            <a:ext cx="7995662" cy="1980718"/>
          </a:xfrm>
        </p:spPr>
        <p:txBody>
          <a:bodyPr/>
          <a:lstStyle/>
          <a:p>
            <a:pPr lvl="0"/>
            <a:r>
              <a:rPr lang="fi-FI" dirty="0">
                <a:latin typeface="Calisto MT" pitchFamily="18"/>
              </a:rPr>
              <a:t>Matikka-, liikunta- vai musaluokka?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type="body" idx="4294967295"/>
          </p:nvPr>
        </p:nvSpPr>
        <p:spPr>
          <a:xfrm>
            <a:off x="1094509" y="1223997"/>
            <a:ext cx="7523019" cy="4745516"/>
          </a:xfrm>
        </p:spPr>
        <p:txBody>
          <a:bodyPr anchor="t"/>
          <a:lstStyle/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itchFamily="18"/>
              </a:rPr>
              <a:t>Oppilas voi hakea kaikille erikoisluokille.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itchFamily="18"/>
              </a:rPr>
              <a:t>Hakemuksessa kysytään hakujärjestys ja jos kriteerit riittävät ensisijaiseen vaihtoehtoon, oppilas pääsee sille luokalle.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tä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i-FI" dirty="0">
                <a:latin typeface="Calisto MT" pitchFamily="18"/>
              </a:rPr>
              <a:t>Mikä?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4294967295"/>
          </p:nvPr>
        </p:nvSpPr>
        <p:spPr>
          <a:xfrm>
            <a:off x="1191491" y="2036618"/>
            <a:ext cx="4378036" cy="3428905"/>
          </a:xfrm>
        </p:spPr>
        <p:txBody>
          <a:bodyPr anchor="t"/>
          <a:lstStyle/>
          <a:p>
            <a:pPr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/>
                <a:ea typeface="Microsoft YaHei"/>
                <a:cs typeface="Arial"/>
              </a:rPr>
              <a:t>Nurmon yläasteella on matemaattisiin aineisiin painottunut luokka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itchFamily="18"/>
              </a:rPr>
              <a:t>Luokalle valitaan vuosittain n.18 oppilasta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867997" y="2160718"/>
            <a:ext cx="2952003" cy="39348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ksi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i-FI">
                <a:latin typeface="Calisto MT" pitchFamily="18"/>
              </a:rPr>
              <a:t>Miksi?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4294967295"/>
          </p:nvPr>
        </p:nvSpPr>
        <p:spPr>
          <a:xfrm>
            <a:off x="845126" y="2092036"/>
            <a:ext cx="4302871" cy="3373487"/>
          </a:xfrm>
        </p:spPr>
        <p:txBody>
          <a:bodyPr anchor="t"/>
          <a:lstStyle/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anose="02040603050505030304" pitchFamily="18" charset="0"/>
              </a:rPr>
              <a:t>Tavoitteena on koota yhteen matemaattisista aineista kiinnostuneita oppilaita ja näin päästä opiskelemaan syvemmin peruskoulun oppisisältöjä.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99941" y="2065858"/>
            <a:ext cx="3634557" cy="272628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ten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i-FI">
                <a:latin typeface="Calisto MT" pitchFamily="18"/>
              </a:rPr>
              <a:t>Miten?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4294967295"/>
          </p:nvPr>
        </p:nvSpPr>
        <p:spPr>
          <a:xfrm>
            <a:off x="982083" y="1537856"/>
            <a:ext cx="7704359" cy="4461906"/>
          </a:xfrm>
        </p:spPr>
        <p:txBody>
          <a:bodyPr anchor="t"/>
          <a:lstStyle/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itchFamily="18"/>
              </a:rPr>
              <a:t>Matematiikan, fysiikan ja kemian oppitunneilla voidaan syventää opetussuunnitelmaan kuuluvia taitoja.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itchFamily="18"/>
              </a:rPr>
              <a:t>8.- ja 9.-luokilla matemaattiset aineet korvaavat yhden vuosiviikkotunnin (</a:t>
            </a:r>
            <a:r>
              <a:rPr lang="fi-FI" sz="2800" dirty="0" err="1">
                <a:latin typeface="Calisto MT" pitchFamily="18"/>
              </a:rPr>
              <a:t>val</a:t>
            </a:r>
            <a:r>
              <a:rPr lang="fi-FI" sz="2800" dirty="0">
                <a:latin typeface="Calisto MT" pitchFamily="18"/>
              </a:rPr>
              <a:t>) valinnaisaineen.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itchFamily="18"/>
              </a:rPr>
              <a:t>Valinnaisella kurssilla opiskellaan sekä uusia sisältöjä että syvennetään jo opittua.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None/>
            </a:pPr>
            <a:endParaRPr lang="fi-FI" dirty="0">
              <a:latin typeface="Comic Sans MS" pitchFamily="66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uleeko ylimääräisiä tunteja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 txBox="1">
            <a:spLocks noGrp="1"/>
          </p:cNvSpPr>
          <p:nvPr>
            <p:ph type="title" idx="4294967295"/>
          </p:nvPr>
        </p:nvSpPr>
        <p:spPr>
          <a:xfrm>
            <a:off x="982083" y="457200"/>
            <a:ext cx="7704359" cy="1440873"/>
          </a:xfrm>
        </p:spPr>
        <p:txBody>
          <a:bodyPr/>
          <a:lstStyle/>
          <a:p>
            <a:pPr lvl="0"/>
            <a:r>
              <a:rPr lang="fi-FI" dirty="0">
                <a:latin typeface="Calisto MT" pitchFamily="18"/>
              </a:rPr>
              <a:t>Tuleeko ylimääräisiä tunteja ja onko opiskelu vaikeaa?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4294967295"/>
          </p:nvPr>
        </p:nvSpPr>
        <p:spPr>
          <a:xfrm>
            <a:off x="982082" y="1898073"/>
            <a:ext cx="7704359" cy="3934691"/>
          </a:xfrm>
        </p:spPr>
        <p:txBody>
          <a:bodyPr anchor="t"/>
          <a:lstStyle/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itchFamily="18"/>
              </a:rPr>
              <a:t>Matikkaluokkalaisille ei tule lukujärjestykseen oppitunteja enempää kuin muillekaan.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itchFamily="18"/>
              </a:rPr>
              <a:t>Matematiikassa, fysiikassa ja kemiassa ei perusopetuksessa mennä opetussuunnitelman oppisisältöjen yli, vaan syvennetään niitä esim. tekemällä käytännön kokeita.</a:t>
            </a:r>
          </a:p>
          <a:p>
            <a:pPr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itchFamily="18"/>
              </a:rPr>
              <a:t>Arviointi ja siihen vaikuttavat sisällöt ovat samoja kuin tavallisillakin luokilla!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None/>
            </a:pPr>
            <a:endParaRPr lang="fi-FI" sz="2800" dirty="0">
              <a:latin typeface="Calisto MT" pitchFamily="1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itä opiskellaan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i-FI">
                <a:latin typeface="Calisto MT" pitchFamily="18"/>
              </a:rPr>
              <a:t>Mitä opiskellaan?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type="body" idx="4294967295"/>
          </p:nvPr>
        </p:nvSpPr>
        <p:spPr>
          <a:xfrm>
            <a:off x="982083" y="1447559"/>
            <a:ext cx="7704359" cy="4487399"/>
          </a:xfrm>
        </p:spPr>
        <p:txBody>
          <a:bodyPr anchor="t"/>
          <a:lstStyle/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itchFamily="18"/>
              </a:rPr>
              <a:t>8.- ja 9.- luokilla valinnaisaine jakaantuu kemiaan, fysiikkaan ja matematiikkaan.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itchFamily="18"/>
              </a:rPr>
              <a:t>Opiskelussa voidaan toteuttaa projekteja ja vierailuja.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itchFamily="18"/>
              </a:rPr>
              <a:t>Vierailukohteina on ollut esim. </a:t>
            </a:r>
            <a:r>
              <a:rPr lang="fi-FI" sz="2800" dirty="0" err="1">
                <a:latin typeface="Calisto MT" pitchFamily="18"/>
              </a:rPr>
              <a:t>SeiLab</a:t>
            </a:r>
            <a:r>
              <a:rPr lang="fi-FI" sz="2800" dirty="0">
                <a:latin typeface="Calisto MT" pitchFamily="18"/>
              </a:rPr>
              <a:t>- laboratorio, Jyväskylän yliopiston fysiikan ja kemian laitos sekä Olkiluodon ydinvoimala.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None/>
            </a:pPr>
            <a:endParaRPr lang="fi-FI" sz="2800" dirty="0">
              <a:latin typeface="Calisto MT" pitchFamily="18"/>
            </a:endParaRPr>
          </a:p>
          <a:p>
            <a:pPr lvl="0">
              <a:spcBef>
                <a:spcPts val="480"/>
              </a:spcBef>
              <a:spcAft>
                <a:spcPts val="600"/>
              </a:spcAft>
              <a:buNone/>
            </a:pPr>
            <a:endParaRPr lang="fi-FI" sz="2800" dirty="0">
              <a:latin typeface="Calisto MT" pitchFamily="18"/>
            </a:endParaRPr>
          </a:p>
          <a:p>
            <a:pPr lvl="0">
              <a:spcBef>
                <a:spcPts val="480"/>
              </a:spcBef>
              <a:spcAft>
                <a:spcPts val="600"/>
              </a:spcAft>
              <a:buNone/>
            </a:pPr>
            <a:endParaRPr lang="fi-FI" sz="2800" dirty="0">
              <a:latin typeface="Calisto MT" pitchFamily="18"/>
            </a:endParaRPr>
          </a:p>
          <a:p>
            <a:pPr lvl="0">
              <a:spcBef>
                <a:spcPts val="480"/>
              </a:spcBef>
              <a:spcAft>
                <a:spcPts val="600"/>
              </a:spcAft>
              <a:buNone/>
            </a:pPr>
            <a:endParaRPr lang="fi-FI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ysiikka ja kem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8" y="13371"/>
            <a:ext cx="3906982" cy="6835627"/>
          </a:xfrm>
          <a:prstGeom prst="rect">
            <a:avLst/>
          </a:prstGeom>
        </p:spPr>
      </p:pic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>
          <a:xfrm>
            <a:off x="-717348" y="332509"/>
            <a:ext cx="7704359" cy="1980718"/>
          </a:xfrm>
        </p:spPr>
        <p:txBody>
          <a:bodyPr/>
          <a:lstStyle/>
          <a:p>
            <a:pPr lvl="0"/>
            <a:r>
              <a:rPr lang="fi-FI" dirty="0">
                <a:latin typeface="Calisto MT" pitchFamily="18"/>
              </a:rPr>
              <a:t>Fysiikka ja kemia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type="body" idx="4294967295"/>
          </p:nvPr>
        </p:nvSpPr>
        <p:spPr>
          <a:xfrm>
            <a:off x="857393" y="1864778"/>
            <a:ext cx="4430188" cy="4190036"/>
          </a:xfrm>
        </p:spPr>
        <p:txBody>
          <a:bodyPr anchor="t"/>
          <a:lstStyle/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750" dirty="0">
                <a:latin typeface="Calisto MT" pitchFamily="18"/>
              </a:rPr>
              <a:t>8. ja 9. luokalla fysiikassa ja kemiassa voidaan tehdä haastavampia oppilastöitä kuin tavallisilla tunneilla.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750" dirty="0">
                <a:latin typeface="Calisto MT" pitchFamily="18"/>
              </a:rPr>
              <a:t>9. luokalla opetellaan lisäksi tarkemmin fysiikan ja kemian laskutehtäviä.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None/>
            </a:pPr>
            <a:endParaRPr lang="fi-F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temati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i-FI">
                <a:latin typeface="Calisto MT" pitchFamily="18"/>
              </a:rPr>
              <a:t>Matematiikka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type="body" idx="4294967295"/>
          </p:nvPr>
        </p:nvSpPr>
        <p:spPr>
          <a:xfrm>
            <a:off x="982084" y="1419121"/>
            <a:ext cx="7884826" cy="3679352"/>
          </a:xfrm>
        </p:spPr>
        <p:txBody>
          <a:bodyPr anchor="t"/>
          <a:lstStyle/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itchFamily="18"/>
              </a:rPr>
              <a:t>Luodaan vahvaa pohjaa ja laskurutiineja lukion matematiikan opiskelua varten. 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itchFamily="18"/>
              </a:rPr>
              <a:t>9.- luokalla voidaan opiskella jo joitakin lukion oppisisältöihin kuuluvia asioita.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itchFamily="18"/>
              </a:rPr>
              <a:t>Harjoitellaan itsenäistä työskentelyä.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sz="2800" dirty="0">
                <a:latin typeface="Calisto MT" pitchFamily="18"/>
              </a:rPr>
              <a:t>Osallistutaan valtakunnalliseen matematiikkakilpailuun.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ppilaiden mielestä mukavaa on ollut: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i-FI">
                <a:latin typeface="Calisto MT" pitchFamily="18"/>
              </a:rPr>
              <a:t>Oppilaiden mielestä mukavaa on ollut:</a:t>
            </a:r>
          </a:p>
        </p:txBody>
      </p:sp>
      <p:sp>
        <p:nvSpPr>
          <p:cNvPr id="3" name="Sisällön paikkamerkki 2"/>
          <p:cNvSpPr txBox="1">
            <a:spLocks noGrp="1"/>
          </p:cNvSpPr>
          <p:nvPr>
            <p:ph type="body" idx="4294967295"/>
          </p:nvPr>
        </p:nvSpPr>
        <p:spPr>
          <a:xfrm>
            <a:off x="720436" y="1939636"/>
            <a:ext cx="7810486" cy="4657722"/>
          </a:xfrm>
        </p:spPr>
        <p:txBody>
          <a:bodyPr anchor="t"/>
          <a:lstStyle/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dirty="0">
                <a:latin typeface="Calisto MT" pitchFamily="18"/>
              </a:rPr>
              <a:t>Superpallojen ja kipinätikkujen teko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dirty="0">
                <a:latin typeface="Calisto MT" pitchFamily="18"/>
              </a:rPr>
              <a:t>Aurinkogrilli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dirty="0">
                <a:latin typeface="Calisto MT" pitchFamily="18"/>
              </a:rPr>
              <a:t>Bakteeriviljelmät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dirty="0">
                <a:latin typeface="Calisto MT" pitchFamily="18"/>
              </a:rPr>
              <a:t>”CSI-</a:t>
            </a:r>
            <a:r>
              <a:rPr lang="fi-FI" dirty="0" err="1">
                <a:latin typeface="Calisto MT" pitchFamily="18"/>
              </a:rPr>
              <a:t>rikoslabra</a:t>
            </a:r>
            <a:r>
              <a:rPr lang="fi-FI" dirty="0">
                <a:latin typeface="Calisto MT" pitchFamily="18"/>
              </a:rPr>
              <a:t> -työ”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dirty="0">
                <a:latin typeface="Calisto MT" pitchFamily="18"/>
              </a:rPr>
              <a:t>Yritysvierailut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dirty="0">
                <a:latin typeface="Calisto MT" pitchFamily="18"/>
              </a:rPr>
              <a:t>Oppituntien rentous ja hyvä yhteishenki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dirty="0">
                <a:latin typeface="Calisto MT" pitchFamily="18"/>
              </a:rPr>
              <a:t>Hyvä työrauha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itchFamily="32"/>
              <a:buChar char="•"/>
            </a:pPr>
            <a:r>
              <a:rPr lang="fi-FI" dirty="0">
                <a:latin typeface="Calisto MT" pitchFamily="18"/>
              </a:rPr>
              <a:t>Kaikki haluavat opiskella</a:t>
            </a:r>
          </a:p>
          <a:p>
            <a:pPr lvl="0">
              <a:spcBef>
                <a:spcPts val="480"/>
              </a:spcBef>
              <a:spcAft>
                <a:spcPts val="600"/>
              </a:spcAft>
              <a:buNone/>
            </a:pPr>
            <a:endParaRPr lang="fi-FI" dirty="0">
              <a:latin typeface="Comic Sans MS" pitchFamily="66"/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124" y="1217658"/>
            <a:ext cx="2625317" cy="3299979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799661" y="2522877"/>
            <a:ext cx="2249943" cy="16606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894920" y="4677386"/>
            <a:ext cx="1514790" cy="20190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let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letus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55529C140F65D40BFDDDB0B19E0DF2B" ma:contentTypeVersion="26" ma:contentTypeDescription="Luo uusi asiakirja." ma:contentTypeScope="" ma:versionID="71033df37b30f282093630fe01e6db06">
  <xsd:schema xmlns:xsd="http://www.w3.org/2001/XMLSchema" xmlns:xs="http://www.w3.org/2001/XMLSchema" xmlns:p="http://schemas.microsoft.com/office/2006/metadata/properties" xmlns:ns1="http://schemas.microsoft.com/sharepoint/v3" xmlns:ns3="51996964-71ef-4575-ba8b-b00b8f19d7d0" xmlns:ns4="3356207d-1f67-4296-9317-c7371513432d" targetNamespace="http://schemas.microsoft.com/office/2006/metadata/properties" ma:root="true" ma:fieldsID="b5947c5734c1beeb4bd9db10eb298204" ns1:_="" ns3:_="" ns4:_="">
    <xsd:import namespace="http://schemas.microsoft.com/sharepoint/v3"/>
    <xsd:import namespace="51996964-71ef-4575-ba8b-b00b8f19d7d0"/>
    <xsd:import namespace="3356207d-1f67-4296-9317-c7371513432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1:_ip_UnifiedCompliancePolicyProperties" minOccurs="0"/>
                <xsd:element ref="ns1:_ip_UnifiedCompliancePolicyUIAc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1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32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96964-71ef-4575-ba8b-b00b8f19d7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56207d-1f67-4296-9317-c7371513432d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dexed="tru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Owner xmlns="3356207d-1f67-4296-9317-c7371513432d">
      <UserInfo>
        <DisplayName/>
        <AccountId xsi:nil="true"/>
        <AccountType/>
      </UserInfo>
    </Owner>
    <Teachers xmlns="3356207d-1f67-4296-9317-c7371513432d">
      <UserInfo>
        <DisplayName/>
        <AccountId xsi:nil="true"/>
        <AccountType/>
      </UserInfo>
    </Teachers>
    <AppVersion xmlns="3356207d-1f67-4296-9317-c7371513432d" xsi:nil="true"/>
    <Invited_Teachers xmlns="3356207d-1f67-4296-9317-c7371513432d" xsi:nil="true"/>
    <FolderType xmlns="3356207d-1f67-4296-9317-c7371513432d" xsi:nil="true"/>
    <Students xmlns="3356207d-1f67-4296-9317-c7371513432d">
      <UserInfo>
        <DisplayName/>
        <AccountId xsi:nil="true"/>
        <AccountType/>
      </UserInfo>
    </Students>
    <Student_Groups xmlns="3356207d-1f67-4296-9317-c7371513432d">
      <UserInfo>
        <DisplayName/>
        <AccountId xsi:nil="true"/>
        <AccountType/>
      </UserInfo>
    </Student_Groups>
    <Self_Registration_Enabled xmlns="3356207d-1f67-4296-9317-c7371513432d" xsi:nil="true"/>
    <Invited_Students xmlns="3356207d-1f67-4296-9317-c7371513432d" xsi:nil="true"/>
    <DefaultSectionNames xmlns="3356207d-1f67-4296-9317-c7371513432d" xsi:nil="true"/>
    <NotebookType xmlns="3356207d-1f67-4296-9317-c7371513432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FCB43E-6CED-4418-AEAB-56E3449300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1996964-71ef-4575-ba8b-b00b8f19d7d0"/>
    <ds:schemaRef ds:uri="3356207d-1f67-4296-9317-c737151343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BFC2B7-DA5F-47C7-9CD1-56A5FEAFEC89}">
  <ds:schemaRefs>
    <ds:schemaRef ds:uri="http://purl.org/dc/terms/"/>
    <ds:schemaRef ds:uri="http://purl.org/dc/dcmitype/"/>
    <ds:schemaRef ds:uri="3356207d-1f67-4296-9317-c7371513432d"/>
    <ds:schemaRef ds:uri="http://purl.org/dc/elements/1.1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51996964-71ef-4575-ba8b-b00b8f19d7d0"/>
  </ds:schemaRefs>
</ds:datastoreItem>
</file>

<file path=customXml/itemProps3.xml><?xml version="1.0" encoding="utf-8"?>
<ds:datastoreItem xmlns:ds="http://schemas.openxmlformats.org/officeDocument/2006/customXml" ds:itemID="{F30EDAD9-93C2-45B3-BF05-EBE6941FFD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620</Words>
  <Application>Microsoft Office PowerPoint</Application>
  <PresentationFormat>Näytössä katseltava diaesitys (4:3)</PresentationFormat>
  <Paragraphs>93</Paragraphs>
  <Slides>14</Slides>
  <Notes>14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14</vt:i4>
      </vt:variant>
    </vt:vector>
  </HeadingPairs>
  <TitlesOfParts>
    <vt:vector size="16" baseType="lpstr">
      <vt:lpstr>Oletus</vt:lpstr>
      <vt:lpstr>Oletus 1</vt:lpstr>
      <vt:lpstr>Matemaattisten aineiden luokka Nurmon yläasteella</vt:lpstr>
      <vt:lpstr>Mikä?</vt:lpstr>
      <vt:lpstr>Miksi?</vt:lpstr>
      <vt:lpstr>Miten?</vt:lpstr>
      <vt:lpstr>Tuleeko ylimääräisiä tunteja ja onko opiskelu vaikeaa?</vt:lpstr>
      <vt:lpstr>Mitä opiskellaan?</vt:lpstr>
      <vt:lpstr>Fysiikka ja kemia</vt:lpstr>
      <vt:lpstr>Matematiikka</vt:lpstr>
      <vt:lpstr>Oppilaiden mielestä mukavaa on ollut:</vt:lpstr>
      <vt:lpstr>Kannattaisiko hakea?</vt:lpstr>
      <vt:lpstr>Pääsyvaatimuksia?</vt:lpstr>
      <vt:lpstr>Kuinka haetaan?</vt:lpstr>
      <vt:lpstr>Pääsykoe</vt:lpstr>
      <vt:lpstr>Matikka-, liikunta- vai musaluokka?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Matemaattisten aineiden ryhmä Nurmon yläasteella</dc:title>
  <dc:creator>Lahtinen Markku</dc:creator>
  <cp:lastModifiedBy>Hanna Laaksoharju</cp:lastModifiedBy>
  <cp:revision>36</cp:revision>
  <dcterms:modified xsi:type="dcterms:W3CDTF">2022-12-02T09:18:13Z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0x010100055529C140F65D40BFDDDB0B19E0DF2B</vt:lpwstr>
  </property>
</Properties>
</file>